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37"/>
  </p:notesMasterIdLst>
  <p:sldIdLst>
    <p:sldId id="637" r:id="rId3"/>
    <p:sldId id="538" r:id="rId4"/>
    <p:sldId id="539" r:id="rId5"/>
    <p:sldId id="541" r:id="rId6"/>
    <p:sldId id="555" r:id="rId7"/>
    <p:sldId id="556" r:id="rId8"/>
    <p:sldId id="557" r:id="rId9"/>
    <p:sldId id="558" r:id="rId10"/>
    <p:sldId id="607" r:id="rId11"/>
    <p:sldId id="567" r:id="rId12"/>
    <p:sldId id="608" r:id="rId13"/>
    <p:sldId id="609" r:id="rId14"/>
    <p:sldId id="610" r:id="rId15"/>
    <p:sldId id="611" r:id="rId16"/>
    <p:sldId id="560" r:id="rId17"/>
    <p:sldId id="527" r:id="rId18"/>
    <p:sldId id="612" r:id="rId19"/>
    <p:sldId id="561" r:id="rId20"/>
    <p:sldId id="562" r:id="rId21"/>
    <p:sldId id="564" r:id="rId22"/>
    <p:sldId id="563" r:id="rId23"/>
    <p:sldId id="568" r:id="rId24"/>
    <p:sldId id="585" r:id="rId25"/>
    <p:sldId id="589" r:id="rId26"/>
    <p:sldId id="591" r:id="rId27"/>
    <p:sldId id="592" r:id="rId28"/>
    <p:sldId id="593" r:id="rId29"/>
    <p:sldId id="594" r:id="rId30"/>
    <p:sldId id="595" r:id="rId31"/>
    <p:sldId id="615" r:id="rId32"/>
    <p:sldId id="616" r:id="rId33"/>
    <p:sldId id="613" r:id="rId34"/>
    <p:sldId id="566" r:id="rId35"/>
    <p:sldId id="675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  <a:srgbClr val="E8FFD1"/>
    <a:srgbClr val="CCFF99"/>
    <a:srgbClr val="FFFFCC"/>
    <a:srgbClr val="CCFFFF"/>
    <a:srgbClr val="FFE7FF"/>
    <a:srgbClr val="000066"/>
    <a:srgbClr val="FFCCFF"/>
    <a:srgbClr val="8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98" autoAdjust="0"/>
    <p:restoredTop sz="86425" autoAdjust="0"/>
  </p:normalViewPr>
  <p:slideViewPr>
    <p:cSldViewPr>
      <p:cViewPr varScale="1">
        <p:scale>
          <a:sx n="102" d="100"/>
          <a:sy n="102" d="100"/>
        </p:scale>
        <p:origin x="-12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55F775D-9FF4-457C-A074-4ADBC3C45FAA}" type="datetimeFigureOut">
              <a:rPr lang="ru-RU"/>
              <a:pPr>
                <a:defRPr/>
              </a:pPr>
              <a:t>14.03.2023</a:t>
            </a:fld>
            <a:endParaRPr lang="ru-RU" dirty="0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40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EC77BC12-9AE5-493B-B1F9-64B34A1BA2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72D8147-C4C3-4DC4-B8C4-DFB985071DE9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156E1BC-203B-4810-BB3D-B947FA157ED6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5157BD0-BEC6-4FD1-825F-69E6DD6D8709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E45B5AA-9868-43DA-AC3C-80ADA79DC07E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3DA900B-58D3-4007-BBC2-9ED9628202F5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C386D98-8392-448A-BCCA-3C0D9880E08F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AA9434-A46F-41ED-B1C8-75BF67E53A6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1C1808-5C1C-4F71-9109-274F4060D33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ED8087-4075-4961-BB32-CD929EDD376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08E8A-8D06-45B6-974E-2ADED0ED43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DDB3BF-91E6-4448-A925-FBB8C15ECF5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3B6CDBF-800F-435F-A276-A33C6D8C6CF5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56870F-3231-490B-86ED-7114FF70825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54CFE4-6AD5-4339-83DF-5A89813FC33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7AE162E1-B43A-4EDE-A717-A57EF5B54E1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/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/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C1C47F-024C-45C8-8902-7923EB24D97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9A254F-C150-4E54-BEF1-99851FE4526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542925"/>
            <a:ext cx="8229600" cy="5591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Слайд </a:t>
            </a:r>
            <a:fld id="{F69DD397-5EBC-4E27-AA7B-45CD0EEE9E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4C6D063-73D6-491B-92BC-E8146EA4EF6F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FE11E2B-A6F8-468A-9A46-E95F67238B9B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F74B21E-C6C4-48EF-8BD2-74EB9C25695B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D3BB458-5D42-4139-A6A0-D4AC71F3CF97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053082E-3E2B-4DC6-81A2-20BF7930B9CD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80F9936-6F24-4EC7-812E-01672933D74E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r" rt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B681421-034A-4389-BAE2-656DAA81887B}" type="slidenum">
              <a:rPr lang="ru-RU" sz="1400" kern="1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+mn-cs"/>
              </a:rPr>
              <a:pPr algn="r" rt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400" kern="120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rgbClr val="FFFF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>
                <a:latin typeface="Times New Roman" panose="02020603050405020304" pitchFamily="18" charset="0"/>
              </a:defRPr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>
                <a:latin typeface="Times New Roman" panose="02020603050405020304" pitchFamily="18" charset="0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kern="1200">
              <a:solidFill>
                <a:srgbClr val="000000"/>
              </a:solidFill>
              <a:ea typeface="+mn-ea"/>
              <a:cs typeface="+mn-cs"/>
            </a:endParaRPr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>
                <a:latin typeface="Times New Roman" panose="02020603050405020304" pitchFamily="18" charset="0"/>
              </a:defRPr>
            </a:lvl1pPr>
          </a:lstStyle>
          <a:p>
            <a:pPr rtl="0" fontAlgn="base">
              <a:spcBef>
                <a:spcPct val="0"/>
              </a:spcBef>
              <a:spcAft>
                <a:spcPct val="0"/>
              </a:spcAft>
              <a:defRPr/>
            </a:pPr>
            <a:fld id="{2831117B-99DB-496A-9AEB-5C382EB3515A}" type="slidenum">
              <a:rPr lang="ru-RU" kern="1200">
                <a:solidFill>
                  <a:srgbClr val="000000"/>
                </a:solidFill>
                <a:ea typeface="+mn-ea"/>
                <a:cs typeface="+mn-cs"/>
              </a:rPr>
              <a:pPr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kern="1200">
              <a:solidFill>
                <a:srgbClr val="000000"/>
              </a:solidFill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anose="020B0A040201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anose="020B0A040201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anose="020B0A040201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anose="020B0A040201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anose="020B0A040201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anose="020B0A040201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anose="020B0A040201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imes New Roman" panose="02020603050405020304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 New Roman" panose="02020603050405020304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anose="02020603050405020304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/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/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0346F8D-3BFE-4BBD-9779-9A3A54F355A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 panose="05020102010507070707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7015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 panose="05020102010507070707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7015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185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185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 panose="05020102010507070707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185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 panose="05020102010507070707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 panose="05020102010507070707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hkz.ru/images/catalog/medical-civil-defense-assets/ppi-ab3/ppi-ab3.jpg" TargetMode="Externa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4.jpeg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AA9434-A46F-41ED-B1C8-75BF67E53A6B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graphicFrame>
        <p:nvGraphicFramePr>
          <p:cNvPr id="6" name="Объект 5"/>
          <p:cNvGraphicFramePr>
            <a:graphicFrameLocks/>
          </p:cNvGraphicFramePr>
          <p:nvPr/>
        </p:nvGraphicFramePr>
        <p:xfrm>
          <a:off x="-63500" y="0"/>
          <a:ext cx="9236075" cy="6843395"/>
        </p:xfrm>
        <a:graphic>
          <a:graphicData uri="http://schemas.openxmlformats.org/presentationml/2006/ole">
            <p:oleObj spid="_x0000_s1025" r:id="rId3" imgW="4570610" imgH="3427576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28266" y="717532"/>
          <a:ext cx="8358240" cy="6003697"/>
        </p:xfrm>
        <a:graphic>
          <a:graphicData uri="http://schemas.openxmlformats.org/drawingml/2006/table">
            <a:tbl>
              <a:tblPr/>
              <a:tblGrid>
                <a:gridCol w="857250"/>
                <a:gridCol w="7500990"/>
              </a:tblGrid>
              <a:tr h="395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N </a:t>
                      </a:r>
                      <a:r>
                        <a:rPr lang="ru-RU" sz="2000" b="1" dirty="0" err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п</a:t>
                      </a:r>
                      <a:r>
                        <a:rPr lang="ru-RU" sz="2000" b="1" dirty="0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/</a:t>
                      </a:r>
                      <a:r>
                        <a:rPr lang="ru-RU" sz="2000" b="1" dirty="0" err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п</a:t>
                      </a:r>
                      <a:endParaRPr lang="ru-RU" sz="2000" b="1" dirty="0">
                        <a:latin typeface="Arial" panose="020B06040202020202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Наименование продукта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1.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Хлеб из смеси муки ржаной обдирной и пшеничной муки 1 сорта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2.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Хлеб белый из пшеничной муки 1 сорта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3.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Мука пшеничная 2 сорта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4.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Крупа разная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5.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Макаронные изделия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6.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Молоко и молокопродукты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7.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Мясопродукты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8.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Рыбопродукты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9.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Жиры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10.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Сахар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11.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Картофель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12.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Овощи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13.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Соль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14.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Чай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15.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" panose="020B0604020202020204"/>
                          <a:ea typeface="Times New Roman" panose="02020603050405020304"/>
                          <a:cs typeface="Times New Roman" panose="02020603050405020304"/>
                        </a:rPr>
                        <a:t>Запасы иных продуктов питания</a:t>
                      </a:r>
                    </a:p>
                  </a:txBody>
                  <a:tcPr marL="64464" marR="64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17137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Рекомендуемая номенклатура обеспечения продуктами питания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-24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Рекомендуемая номенклатура создаваемых запасов в целях световой и других видов маскировки (объектов и территорий)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0660" y="857250"/>
          <a:ext cx="8884920" cy="5973445"/>
        </p:xfrm>
        <a:graphic>
          <a:graphicData uri="http://schemas.openxmlformats.org/drawingml/2006/table">
            <a:tbl>
              <a:tblPr/>
              <a:tblGrid>
                <a:gridCol w="929005"/>
                <a:gridCol w="7955915"/>
              </a:tblGrid>
              <a:tr h="507365">
                <a:tc>
                  <a:txBody>
                    <a:bodyPr/>
                    <a:lstStyle/>
                    <a:p>
                      <a:pPr marL="125095" marR="60960" indent="2730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№ </a:t>
                      </a:r>
                      <a:r>
                        <a:rPr lang="ru-RU" sz="16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6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72185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Наименование материальных средств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7840">
                <a:tc>
                  <a:txBody>
                    <a:bodyPr/>
                    <a:lstStyle/>
                    <a:p>
                      <a:pPr marL="6985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Материалы    для    световой    маскировки    проемов    зданий    и сооружений        (пленка       и        бумага       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светомаскировочная).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57785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Устройства    для    световой    маскировки    проемов    зданий    и сооружений  (шторы-жалюзи, 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тамбур-шлюзы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фонари,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ворота).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5935">
                <a:tc>
                  <a:txBody>
                    <a:bodyPr/>
                    <a:lstStyle/>
                    <a:p>
                      <a:pPr marL="57785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Осветительные 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приборы  световой  маскировки   для   освещения помещений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экранирующие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устройства,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затенители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).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745">
                <a:tc>
                  <a:txBody>
                    <a:bodyPr/>
                    <a:lstStyle/>
                    <a:p>
                      <a:pPr marL="5461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317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Световые   знаки   (входов,   выходов   и   других   обозначений)   , применяемые   в   режимах   частичного   затемнения   и   ложного освещения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62965">
                <a:tc>
                  <a:txBody>
                    <a:bodyPr/>
                    <a:lstStyle/>
                    <a:p>
                      <a:pPr marL="6096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Оборудование   комплексов    (систем)   маскировки   объектов   и территорий (элементы автоматизированной системы управления маскировкой,   системы   предупреждения   о   радиолокационном, инфракрасном и лазерном облучении; радиолокационные станции,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средства     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маскировки:      постановщики      ЭМИ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;,    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аэрозольных     и     дымовых     гранат;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макеты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аэрозольные генераторы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1790">
                <a:tc>
                  <a:txBody>
                    <a:bodyPr/>
                    <a:lstStyle/>
                    <a:p>
                      <a:pPr marL="57785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Технические приборы и оборудование, применяемые для контроля качества проведения маскировочных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мероприятий.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1155">
                <a:tc>
                  <a:txBody>
                    <a:bodyPr/>
                    <a:lstStyle/>
                    <a:p>
                      <a:pPr marL="6096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7.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Шанцевый    инструмент    (лопаты    штыковые,    совковые,    лом, кувалда, кирка-мотыга, топор плотничный, пила поперечная)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7665">
                <a:tc>
                  <a:txBody>
                    <a:bodyPr/>
                    <a:lstStyle/>
                    <a:p>
                      <a:pPr marL="6413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8.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47879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для резки электропроводов (ножницы для резки электропроводов, резиновые сапоги или галоши, перчатки резиновые)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6096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9.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Бензопилы с доп. цепями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520">
                <a:tc>
                  <a:txBody>
                    <a:bodyPr/>
                    <a:lstStyle/>
                    <a:p>
                      <a:pPr marL="7302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10.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Ножницы для резки проволоки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7302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11.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Радиостанции УКВ автомобильные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7302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12.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Радиостанции УКВ носимые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7302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13.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Электромегафоны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520">
                <a:tc>
                  <a:txBody>
                    <a:bodyPr/>
                    <a:lstStyle/>
                    <a:p>
                      <a:pPr marL="6985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14.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Шлемы защитные пластмассовые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marL="6985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15.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Подшлемники шерстяные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3520">
                <a:tc>
                  <a:txBody>
                    <a:bodyPr/>
                    <a:lstStyle/>
                    <a:p>
                      <a:pPr marL="6985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16.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Рукавицы брезентовые</a:t>
                      </a:r>
                    </a:p>
                  </a:txBody>
                  <a:tcPr marL="12686" marR="12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928670"/>
          <a:ext cx="8929718" cy="5667010"/>
        </p:xfrm>
        <a:graphic>
          <a:graphicData uri="http://schemas.openxmlformats.org/drawingml/2006/table">
            <a:tbl>
              <a:tblPr/>
              <a:tblGrid>
                <a:gridCol w="664252"/>
                <a:gridCol w="6271834"/>
                <a:gridCol w="1021792"/>
                <a:gridCol w="971840"/>
              </a:tblGrid>
              <a:tr h="685220">
                <a:tc>
                  <a:txBody>
                    <a:bodyPr/>
                    <a:lstStyle/>
                    <a:p>
                      <a:pPr marL="76200" marR="60960" indent="27305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№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7536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Наименование материальных средств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8415" marR="1206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900" spc="-10"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Единица измере­ния, шт.</a:t>
                      </a: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065" marR="2413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Коли­</a:t>
                      </a:r>
                      <a:r>
                        <a:rPr lang="ru-RU" sz="900" spc="-10"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чество, (норма-</a:t>
                      </a:r>
                      <a:r>
                        <a:rPr lang="ru-RU" sz="900" spc="-20"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тив),шт.</a:t>
                      </a: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2902">
                <a:tc>
                  <a:txBody>
                    <a:bodyPr/>
                    <a:lstStyle/>
                    <a:p>
                      <a:pPr marL="2413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5778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-5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шанцевого инструмента (лопата штыковая и совковая, лом, кувалда, кирка-мотыга, топор плотничный, пила поперечная)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206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Бензопилы с доп. цепями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889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Ножницы для резки проволоки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635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Радиостанции УКВ автомобильные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206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Радиостанции УКВ носимые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889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Электромегафоны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206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7.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spcAft>
                          <a:spcPts val="0"/>
                        </a:spcAft>
                      </a:pPr>
                      <a:r>
                        <a:rPr lang="ru-RU" sz="1400" b="1" spc="-1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Санитарные сумки с укладкой для оказания первой помощи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2929">
                <a:tc>
                  <a:txBody>
                    <a:bodyPr/>
                    <a:lstStyle/>
                    <a:p>
                      <a:pPr marL="1524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8.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35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Запасы  специальных средств  обеспечивающих дезинфекцию  и дезинсекцию мест извлечения трупов и мест захоронения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889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9.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защитной санитарной одежды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841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10.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Шлемы защитные пластмассовые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841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11.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Подшлемники шерстяные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841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12.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Очки защитные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2159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13.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Рукавицы брезентовые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841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14.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Сапоги или ботинки с высокими берцами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841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15.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Специальная рабочая одежда (зимняя, летняя)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841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16.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spc="-5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Сигнальная одежда (жилет со светоотражающими нашивками)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841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17.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Теплое нижнее белье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841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18.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Фонари налобные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1841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19.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Фонари карманные электрические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8129">
                <a:tc>
                  <a:txBody>
                    <a:bodyPr/>
                    <a:lstStyle/>
                    <a:p>
                      <a:pPr marL="317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20.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Осветительные установки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5479">
                <a:tc>
                  <a:txBody>
                    <a:bodyPr/>
                    <a:lstStyle/>
                    <a:p>
                      <a:pPr marL="635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21.</a:t>
                      </a: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59118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Специальная техника для идентификации погибших </a:t>
                      </a:r>
                      <a:r>
                        <a:rPr lang="ru-RU" sz="1400" b="1" spc="-1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(фотоаппараты, видеокамеры, специальное оборудование)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700" dirty="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18589" marR="1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-642966"/>
            <a:ext cx="9538034" cy="22463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822066" tIns="914112" rIns="268203" bIns="457056" numCol="1" anchor="ctr" anchorCtr="0" compatLnSpc="1">
            <a:spAutoFit/>
          </a:bodyPr>
          <a:lstStyle/>
          <a:p>
            <a:pPr marL="0" marR="0" lvl="0" indent="63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Рекомендуемая номенклатура создаваемых запасов в целях проведения захоронения </a:t>
            </a:r>
          </a:p>
          <a:p>
            <a:pPr marL="0" marR="0" lvl="0" indent="63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трупов в военное время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6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-24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Рекомендуемая номенклатура создаваемых запасов в целях проведения эвакуации</a:t>
            </a:r>
            <a:endParaRPr lang="ru-RU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631648"/>
          <a:ext cx="8786874" cy="6069190"/>
        </p:xfrm>
        <a:graphic>
          <a:graphicData uri="http://schemas.openxmlformats.org/drawingml/2006/table">
            <a:tbl>
              <a:tblPr/>
              <a:tblGrid>
                <a:gridCol w="881010"/>
                <a:gridCol w="7905864"/>
              </a:tblGrid>
              <a:tr h="529523">
                <a:tc>
                  <a:txBody>
                    <a:bodyPr/>
                    <a:lstStyle/>
                    <a:p>
                      <a:pPr marL="30480" marR="128270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№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72185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Наименование материальных средств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5181">
                <a:tc>
                  <a:txBody>
                    <a:bodyPr/>
                    <a:lstStyle/>
                    <a:p>
                      <a:pPr marL="4572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Гидравлический             аварийно-спасательный             инструмент и      оборудование      (ножницы,      комбинированные      кусачки, расширители, цилиндры силовые, источник давления)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3365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Бензопилы с дополнительными цепями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6304">
                <a:tc>
                  <a:txBody>
                    <a:bodyPr/>
                    <a:lstStyle/>
                    <a:p>
                      <a:pPr marL="3365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Механизмы тяговые монтажные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3048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Лебедки ручные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3683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Лебедки рычажные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3683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Домкраты реечные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878">
                <a:tc>
                  <a:txBody>
                    <a:bodyPr/>
                    <a:lstStyle/>
                    <a:p>
                      <a:pPr marL="3683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7.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шанцевого инструмента (лопата штыковая и совковая, лом, кувалда, кирка-мотыга, топор плотничный, пила поперечная)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6967">
                <a:tc>
                  <a:txBody>
                    <a:bodyPr/>
                    <a:lstStyle/>
                    <a:p>
                      <a:pPr marL="3683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8.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 для   резки   электропроводов   (ножницы   для   резки электропроводов,    резиновые    сапоги    или    галоши,    перчатки резиновые)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3365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9.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Ножницы для резки проволоки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4572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10.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Санитарные сумки с укладкой для оказания первой помощи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4254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11.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Наборы перевязочных средств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4254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12.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Радиостанции УКВ автомобильные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4572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13.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Радиостанции УКВ носимые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4572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14.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Электромегафоны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42545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15.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Шлемы защитные пластмассовые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4572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16.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Подшлемники шерстяные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6304">
                <a:tc>
                  <a:txBody>
                    <a:bodyPr/>
                    <a:lstStyle/>
                    <a:p>
                      <a:pPr marL="4572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17.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Защитные очки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4572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18.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Рукавицы брезентовые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4572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19.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Сапоги или ботинки с высокими берцами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3048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20.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Специальная рабочая одежда (зимняя, летняя)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4499">
                <a:tc>
                  <a:txBody>
                    <a:bodyPr/>
                    <a:lstStyle/>
                    <a:p>
                      <a:pPr marL="3048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21.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Сигнальная одежда (жилет со светоотражающими нашивками)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6304">
                <a:tc>
                  <a:txBody>
                    <a:bodyPr/>
                    <a:lstStyle/>
                    <a:p>
                      <a:pPr marL="3048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22.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Теплое нижнее белье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6304">
                <a:tc>
                  <a:txBody>
                    <a:bodyPr/>
                    <a:lstStyle/>
                    <a:p>
                      <a:pPr marL="30480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23.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Спасательные веревки</a:t>
                      </a:r>
                    </a:p>
                  </a:txBody>
                  <a:tcPr marL="13333" marR="133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44" y="71414"/>
            <a:ext cx="8858312" cy="2000264"/>
          </a:xfrm>
          <a:prstGeom prst="roundRect">
            <a:avLst/>
          </a:prstGeom>
          <a:solidFill>
            <a:schemeClr val="bg2"/>
          </a:solidFill>
          <a:ln w="3810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ctr">
              <a:defRPr/>
            </a:pPr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Запасы создаются для обеспечения: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СВФ МЧС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РФ  - исходя из табелей (норм) их оснащенности;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АСФ и СС - исходя из норм оснащения и потребности обеспечения их действий в соответствии с планами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(планами ГО и ЗН);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Защиты рабочих, служащих и населения - исходя из прогнозируемых условий жизнедеятельности в военное время и характера опасностей,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возникающих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ВЭК,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также при ЧС П и Т 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2000" y="2571744"/>
            <a:ext cx="1980000" cy="720000"/>
          </a:xfrm>
          <a:prstGeom prst="rect">
            <a:avLst/>
          </a:prstGeom>
          <a:solidFill>
            <a:srgbClr val="CCFF99"/>
          </a:solidFill>
          <a:ln>
            <a:solidFill>
              <a:schemeClr val="accent4"/>
            </a:solidFill>
          </a:ln>
        </p:spPr>
        <p:txBody>
          <a:bodyPr anchor="ctr">
            <a:no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ФОИВ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000" y="3643314"/>
            <a:ext cx="1980000" cy="900000"/>
          </a:xfrm>
          <a:prstGeom prst="rect">
            <a:avLst/>
          </a:prstGeom>
          <a:solidFill>
            <a:srgbClr val="CCFF99"/>
          </a:solidFill>
          <a:ln>
            <a:solidFill>
              <a:schemeClr val="accent4"/>
            </a:solidFill>
          </a:ln>
        </p:spPr>
        <p:txBody>
          <a:bodyPr anchor="ctr">
            <a:no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ОИВ субъектов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РФ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998" y="4923578"/>
            <a:ext cx="1980000" cy="720000"/>
          </a:xfrm>
          <a:prstGeom prst="rect">
            <a:avLst/>
          </a:prstGeom>
          <a:solidFill>
            <a:srgbClr val="CCFF99"/>
          </a:solidFill>
          <a:ln>
            <a:solidFill>
              <a:schemeClr val="accent4"/>
            </a:solidFill>
          </a:ln>
        </p:spPr>
        <p:txBody>
          <a:bodyPr wrap="none" anchor="ctr">
            <a:no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ОМСУ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999" y="5929330"/>
            <a:ext cx="1980000" cy="720000"/>
          </a:xfrm>
          <a:prstGeom prst="rect">
            <a:avLst/>
          </a:prstGeom>
          <a:solidFill>
            <a:srgbClr val="CCFF99"/>
          </a:solidFill>
          <a:ln>
            <a:solidFill>
              <a:schemeClr val="accent4"/>
            </a:solidFill>
          </a:ln>
        </p:spPr>
        <p:txBody>
          <a:bodyPr wrap="none" anchor="ctr">
            <a:no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Организации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от. к кат. по го  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28926" y="2500306"/>
            <a:ext cx="600079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оснащения аварийно-спасательных формирований при проведении АС и ДНР 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81156" y="3443117"/>
            <a:ext cx="6120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первоочередного жизнеобеспечения населения, оснащения АСФ, СС при проведении АС и ДНР 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24000" y="4786322"/>
            <a:ext cx="6120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первоочередного жизнеобеспечения населения, оснащения АСФ, СС при проведении АС и ДНР 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81156" y="5863256"/>
            <a:ext cx="6120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just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оснащения НАСФ и нештатных формирований по обеспечению выполнения мероприятий ГО при проведении АС и ДНР  ( Пр. МЧС № 999, 701)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Штриховая стрелка вправо 14"/>
          <p:cNvSpPr/>
          <p:nvPr/>
        </p:nvSpPr>
        <p:spPr>
          <a:xfrm>
            <a:off x="2071670" y="2786058"/>
            <a:ext cx="720000" cy="360000"/>
          </a:xfrm>
          <a:prstGeom prst="strip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/>
          <p:nvPr/>
        </p:nvSpPr>
        <p:spPr>
          <a:xfrm>
            <a:off x="2071670" y="3926256"/>
            <a:ext cx="720000" cy="360000"/>
          </a:xfrm>
          <a:prstGeom prst="strip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/>
          <p:cNvSpPr/>
          <p:nvPr/>
        </p:nvSpPr>
        <p:spPr>
          <a:xfrm>
            <a:off x="2071670" y="5069264"/>
            <a:ext cx="720000" cy="360000"/>
          </a:xfrm>
          <a:prstGeom prst="strip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триховая стрелка вправо 17"/>
          <p:cNvSpPr/>
          <p:nvPr/>
        </p:nvSpPr>
        <p:spPr>
          <a:xfrm>
            <a:off x="2071670" y="6140834"/>
            <a:ext cx="720000" cy="360000"/>
          </a:xfrm>
          <a:prstGeom prst="strip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071802" y="2071678"/>
            <a:ext cx="2808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Запасы создают: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68609" name="Rectangle 1"/>
          <p:cNvSpPr>
            <a:spLocks noChangeArrowheads="1"/>
          </p:cNvSpPr>
          <p:nvPr/>
        </p:nvSpPr>
        <p:spPr bwMode="auto">
          <a:xfrm>
            <a:off x="0" y="-138023"/>
            <a:ext cx="9144000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992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Федеральный</a:t>
            </a:r>
            <a:r>
              <a:rPr kumimoji="0" lang="ru-RU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закон от 21.12.1994 N 68-ФЗ "О защите населения и территорий от чрезвычайных ситуаций природного и техногенного характера"</a:t>
            </a:r>
          </a:p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992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(в нов. ред. от 08.12.2020) :</a:t>
            </a:r>
          </a:p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992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задачи РСЧС – создание резервов финансовых и материальных ресурсов для ликвидации ЧС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285860"/>
            <a:ext cx="8572560" cy="128588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РФ  от 10.11.1996 N 1340 </a:t>
            </a:r>
            <a:endParaRPr lang="ru-RU" sz="1800" b="1" i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8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sz="18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порядке создания и использования резервов материальных ресурсов для ликвидации чрезвычайных ситуаций природного и техногенного характера".</a:t>
            </a: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71438" y="3000372"/>
            <a:ext cx="5256000" cy="360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FFC000"/>
            </a:solidFill>
            <a:miter lim="800000"/>
          </a:ln>
          <a:effectLst/>
        </p:spPr>
        <p:txBody>
          <a:bodyPr vert="horz" wrap="square" lIns="36000" tIns="36000" rIns="36000" bIns="36000" numCol="1" anchor="ctr" anchorCtr="0" compatLnSpc="1">
            <a:spAutoFit/>
          </a:bodyPr>
          <a:lstStyle/>
          <a:p>
            <a:pPr marL="0" marR="0" lvl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992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Резервы материальных ресурсов для ликвидации ЧС используются при проведении АСДНР по устранению непосредственной опасности для жизни и здоровья людей, для развертывания и содержания временных пунктов проживания и питания пострадавших граждан, оказания им единовременной материальной помощи и других первоочередных мероприятий, связанных с обеспечением жизнедеятельности пострадавшего населения.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00694" y="2826586"/>
            <a:ext cx="3420000" cy="3993449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Резервы включают: </a:t>
            </a:r>
          </a:p>
          <a:p>
            <a:pPr algn="ctr"/>
            <a:r>
              <a:rPr lang="ru-RU" sz="1800" b="1" dirty="0" smtClean="0"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продовольствие, пищевое сырье, медицинское имущество, медикаменты, транспортные средства, средства связи, строительные материалы, топливо, средства индивидуальной защиты и другие материальные ресурсы.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ая выноска 11"/>
          <p:cNvSpPr/>
          <p:nvPr/>
        </p:nvSpPr>
        <p:spPr>
          <a:xfrm>
            <a:off x="428596" y="142858"/>
            <a:ext cx="8280000" cy="1080000"/>
          </a:xfrm>
          <a:prstGeom prst="wedgeRectCallout">
            <a:avLst>
              <a:gd name="adj1" fmla="val 685"/>
              <a:gd name="adj2" fmla="val 562139"/>
            </a:avLst>
          </a:prstGeom>
          <a:solidFill>
            <a:srgbClr val="FFE7FF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Номенклатура и объемы резервов, а также </a:t>
            </a: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 за их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созданием, хранением, использованием и восполнением, устанавливаются создавшим их органом.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71802" y="4600702"/>
            <a:ext cx="5940000" cy="900000"/>
          </a:xfrm>
          <a:prstGeom prst="rect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Местные резервы материальных ресурсов решением органов местного самоуправления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71802" y="5600834"/>
            <a:ext cx="5940000" cy="900000"/>
          </a:xfrm>
          <a:prstGeom prst="rect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Объектовые резервы материальных ресурсов решением администраций предприятий, учреждений и организаций.</a:t>
            </a:r>
          </a:p>
        </p:txBody>
      </p:sp>
      <p:sp>
        <p:nvSpPr>
          <p:cNvPr id="21" name="Вертикальный свиток 20"/>
          <p:cNvSpPr/>
          <p:nvPr/>
        </p:nvSpPr>
        <p:spPr>
          <a:xfrm>
            <a:off x="36000" y="1643050"/>
            <a:ext cx="2088000" cy="4860000"/>
          </a:xfrm>
          <a:prstGeom prst="verticalScroll">
            <a:avLst/>
          </a:prstGeom>
          <a:solidFill>
            <a:srgbClr val="CC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Резервы </a:t>
            </a:r>
            <a:r>
              <a:rPr lang="ru-RU" sz="1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материаль-ных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ресурсов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создаются:</a:t>
            </a:r>
            <a:endParaRPr 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Стрелка вправо с вырезом 23"/>
          <p:cNvSpPr/>
          <p:nvPr/>
        </p:nvSpPr>
        <p:spPr>
          <a:xfrm>
            <a:off x="2028926" y="5855082"/>
            <a:ext cx="900000" cy="360000"/>
          </a:xfrm>
          <a:prstGeom prst="notched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Стрелка вправо с вырезом 24"/>
          <p:cNvSpPr/>
          <p:nvPr/>
        </p:nvSpPr>
        <p:spPr>
          <a:xfrm>
            <a:off x="2028926" y="4857760"/>
            <a:ext cx="900000" cy="360000"/>
          </a:xfrm>
          <a:prstGeom prst="notched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1571612"/>
            <a:ext cx="5940000" cy="900000"/>
          </a:xfrm>
          <a:prstGeom prst="rect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Федеральный резерв материальных ресурсов в составе государственного материального резерва решением Правительства РФ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71802" y="2571744"/>
            <a:ext cx="5940000" cy="900000"/>
          </a:xfrm>
          <a:prstGeom prst="rect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Федеральных органов исполнительной власти решением федеральных органов исполнительной власти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071802" y="3571876"/>
            <a:ext cx="5940000" cy="900000"/>
          </a:xfrm>
          <a:prstGeom prst="rect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Субъектовый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резерв 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решением органов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исполнительной 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власти субъектов РФ</a:t>
            </a:r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2028926" y="3857628"/>
            <a:ext cx="900000" cy="360000"/>
          </a:xfrm>
          <a:prstGeom prst="notched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2028926" y="2857496"/>
            <a:ext cx="900000" cy="360000"/>
          </a:xfrm>
          <a:prstGeom prst="notched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2028926" y="2000250"/>
            <a:ext cx="900000" cy="360000"/>
          </a:xfrm>
          <a:prstGeom prst="notched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20926" y="142852"/>
            <a:ext cx="2808000" cy="4286280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ФЗ от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29.12.1994 г. 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79-ФЗ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государственном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материальном резерве» 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 нов. ред. 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27.12.2019)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Государственный резерв </a:t>
            </a:r>
          </a:p>
          <a:p>
            <a:pPr algn="ctr">
              <a:defRPr/>
            </a:pPr>
            <a:r>
              <a:rPr lang="ru-RU" sz="1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является особым федеральным запасом материальных ценностей и </a:t>
            </a:r>
            <a:r>
              <a:rPr lang="ru-RU" sz="1800" b="1" dirty="0">
                <a:solidFill>
                  <a:srgbClr val="00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предназначен для:</a:t>
            </a:r>
            <a:endParaRPr lang="ru-RU" sz="18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32594" y="857232"/>
            <a:ext cx="5040000" cy="1571642"/>
          </a:xfrm>
          <a:prstGeom prst="rect">
            <a:avLst/>
          </a:prstGeom>
          <a:noFill/>
          <a:ln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rgbClr val="00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обеспечения неотложных работ при </a:t>
            </a:r>
            <a:r>
              <a:rPr lang="ru-RU" sz="1800" b="1" dirty="0" smtClean="0">
                <a:solidFill>
                  <a:srgbClr val="00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ликвидации </a:t>
            </a:r>
            <a:r>
              <a:rPr lang="ru-RU" sz="1800" b="1" dirty="0">
                <a:solidFill>
                  <a:srgbClr val="00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последствий </a:t>
            </a:r>
            <a:r>
              <a:rPr lang="ru-RU" sz="1800" b="1" dirty="0" smtClean="0">
                <a:solidFill>
                  <a:srgbClr val="00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ЧС</a:t>
            </a:r>
          </a:p>
          <a:p>
            <a:pPr algn="ctr">
              <a:defRPr/>
            </a:pPr>
            <a:r>
              <a:rPr lang="ru-RU" sz="1800" b="1" dirty="0" smtClean="0">
                <a:solidFill>
                  <a:srgbClr val="00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ru-RU" sz="1800" b="1" dirty="0">
                <a:solidFill>
                  <a:srgbClr val="00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Запасы </a:t>
            </a:r>
            <a:r>
              <a:rPr lang="ru-RU" sz="1800" b="1" dirty="0" smtClean="0">
                <a:solidFill>
                  <a:srgbClr val="00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материальных </a:t>
            </a:r>
            <a:r>
              <a:rPr lang="ru-RU" sz="1800" b="1" dirty="0">
                <a:solidFill>
                  <a:srgbClr val="00006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ценностей для обеспечения неотложных работ при ликвидации последствий ЧС)</a:t>
            </a:r>
            <a:endParaRPr lang="ru-RU" sz="1800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32594" y="2571744"/>
            <a:ext cx="5040000" cy="414340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tabLst>
                <a:tab pos="0" algn="l"/>
              </a:tabLst>
              <a:defRPr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 оказания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государственной поддержки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различным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отраслям народного хозяйства,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организациям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субъектам РФ в целях стабилизации экономики при временных нарушениях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снабжения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важнейшими видами сырьевых и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топливно-энергетических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ресурсов,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продовольствия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случае возникновения диспропорций между спросом и предложением на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внутреннем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рынке;</a:t>
            </a:r>
          </a:p>
          <a:p>
            <a:pPr algn="ctr" eaLnBrk="0" hangingPunct="0">
              <a:tabLst>
                <a:tab pos="0" algn="l"/>
              </a:tabLst>
              <a:defRPr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оказания гуманитарной помощи;</a:t>
            </a:r>
          </a:p>
          <a:p>
            <a:pPr algn="ctr" eaLnBrk="0" hangingPunct="0">
              <a:tabLst>
                <a:tab pos="0" algn="l"/>
              </a:tabLst>
              <a:defRPr/>
            </a:pP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оказания </a:t>
            </a: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регулирующего воздействия на рынок.</a:t>
            </a:r>
          </a:p>
          <a:p>
            <a:pPr marL="0" lvl="1" algn="ctr" eaLnBrk="0" hangingPunct="0">
              <a:defRPr/>
            </a:pPr>
            <a:r>
              <a:rPr lang="ru-RU" sz="1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(Запасы стратегических материалов и товаров)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32594" y="142852"/>
            <a:ext cx="5040000" cy="642937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18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обеспечения мобилизационных нужд РФ</a:t>
            </a:r>
          </a:p>
          <a:p>
            <a:pPr algn="ctr" eaLnBrk="0" hangingPunct="0">
              <a:defRPr/>
            </a:pPr>
            <a:r>
              <a:rPr lang="ru-RU" sz="1800" b="1" dirty="0">
                <a:solidFill>
                  <a:srgbClr val="0000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(Мобилизационный резерв)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69DD397-5EBC-4E27-AA7B-45CD0EEE9E5A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sp>
        <p:nvSpPr>
          <p:cNvPr id="8" name="Стрелка вправо с вырезом 7"/>
          <p:cNvSpPr/>
          <p:nvPr/>
        </p:nvSpPr>
        <p:spPr>
          <a:xfrm>
            <a:off x="3071802" y="285728"/>
            <a:ext cx="785818" cy="3571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>
            <a:off x="3071802" y="1428736"/>
            <a:ext cx="785818" cy="3571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с вырезом 10"/>
          <p:cNvSpPr/>
          <p:nvPr/>
        </p:nvSpPr>
        <p:spPr>
          <a:xfrm>
            <a:off x="3062278" y="3214686"/>
            <a:ext cx="785818" cy="35719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1438" y="4643446"/>
            <a:ext cx="3857620" cy="2031325"/>
          </a:xfrm>
          <a:prstGeom prst="rect">
            <a:avLst/>
          </a:prstGeom>
          <a:solidFill>
            <a:srgbClr val="FFE7FF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Органы государственной власти субъектов РФ в случае необходимости обращаются в установленном порядке с просьбами о заимствовании материальных ценностей из государственного резерва.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6" y="893250"/>
          <a:ext cx="8929718" cy="5428690"/>
        </p:xfrm>
        <a:graphic>
          <a:graphicData uri="http://schemas.openxmlformats.org/drawingml/2006/table">
            <a:tbl>
              <a:tblPr/>
              <a:tblGrid>
                <a:gridCol w="514352"/>
                <a:gridCol w="5276021"/>
                <a:gridCol w="1534806"/>
                <a:gridCol w="160453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N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п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Наименование продукта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Единицы измерения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Количество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Хлеб из смеси ржаной обдирной из пшеничной муки 1 сорта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г/чел. в сутки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250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Хлеб белый и из пшеничной муки 1 сорта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250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3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Мука пшеничная 2 сорта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15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4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Крупа разная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60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5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Макаронные изделия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6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Молоко и молокопродукты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200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7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Мясо и мясопродукты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60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2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8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Рыба и рыбопродукты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25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9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Жиры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30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Сахар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40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11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Картофель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300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12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Овощи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120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13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Соль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14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Чай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0" y="-24"/>
            <a:ext cx="91440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Нормы обеспечения продуктами питания 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пострадавшего в ЧС населения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Нормы обеспечения продуктами питания спасателей, рабочих,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разбирающих завалы при ведении спасательных работ, </a:t>
            </a:r>
          </a:p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личного состава медицинских формирований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142984"/>
          <a:ext cx="8501122" cy="5362956"/>
        </p:xfrm>
        <a:graphic>
          <a:graphicData uri="http://schemas.openxmlformats.org/drawingml/2006/table">
            <a:tbl>
              <a:tblPr/>
              <a:tblGrid>
                <a:gridCol w="491463"/>
                <a:gridCol w="5152711"/>
                <a:gridCol w="1353648"/>
                <a:gridCol w="15033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N п/п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Наименование продукта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Единицы измерения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Количество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Хлеб из смеси ржаной обдирной и пшеничной муки 1 сорта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г/чел. в сутки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600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Хлеб белый из пшеничной муки 1 сорта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400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3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Мука пшеничная 2 сорта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30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4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Крупа разная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100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5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Макаронные изделия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6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Молоко и молокопродукты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500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7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Мясо и мясопродукты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100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8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Рыба и рыбопродукты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60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9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Жиры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50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Сахар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70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11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Картофель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500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12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Овощи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180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13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Соль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30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14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Чай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-"-</a:t>
                      </a: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1620" y="600710"/>
            <a:ext cx="8740140" cy="4585871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Тема:</a:t>
            </a:r>
            <a:endParaRPr lang="ru-RU" sz="4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«Создание, использование и пополнение запасов (резервов) материально-технических, продовольственных, медицинских </a:t>
            </a:r>
            <a:endParaRPr lang="ru-RU" sz="3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 финансовых средств в интересах ГО </a:t>
            </a:r>
            <a:endParaRPr lang="ru-RU" sz="3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(предупреждения и ликвидации ЧС) в организации»</a:t>
            </a:r>
            <a:endParaRPr lang="ru-RU" sz="3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ru-RU" sz="28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6" y="649292"/>
          <a:ext cx="8929718" cy="6065856"/>
        </p:xfrm>
        <a:graphic>
          <a:graphicData uri="http://schemas.openxmlformats.org/drawingml/2006/table">
            <a:tbl>
              <a:tblPr/>
              <a:tblGrid>
                <a:gridCol w="906900"/>
                <a:gridCol w="3165034"/>
                <a:gridCol w="881273"/>
                <a:gridCol w="2930084"/>
                <a:gridCol w="1046427"/>
              </a:tblGrid>
              <a:tr h="228573">
                <a:tc row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Время года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Для мужчин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Для женщин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06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Наименование одежды, белья, обуви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Коли-чество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Наименование одежды, белья, обуви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Коли-чество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9109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Лето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Брюки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Сорочки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Носки, пара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Белье нательное (майки, трусы)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Обувь летняя, пара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1600" b="1" dirty="0" smtClean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Платье летнее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Чулки, пара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Белье нательное (комплект из 2-х предметов)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Обувь летняя, пара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1600" b="1" dirty="0" smtClean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543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Зима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Пальто, куртка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Костюм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Сорочка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Белье нательное (комплект из 2-х предметов)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Носки, пара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Шапка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Обувь, пара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Перчатки, варежки, пара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1600" b="1" dirty="0" smtClean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Пальто, куртка 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Платье, костюм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Белье нательное (комплект из 2-х предметов)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Чулки, пара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Платок головной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Шапка вязаная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Обувь, пара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Перчатки, варежки, пара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1600" b="1" dirty="0" smtClean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543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Весна, осень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Плащ, куртка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Костюм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Сорочка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Белье нательное (комплект из 2-х предметов)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Носки, пара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Головной убор (кепи, береты)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Обувь, пара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1600" b="1" dirty="0" smtClean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Плащ, куртка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Платье, костюм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Белье нательное (комплект из 2-х предметов)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Чулки, пара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Платок головной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Обувь, пара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endParaRPr lang="ru-RU" sz="1600" b="1" dirty="0" smtClean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0" y="0"/>
            <a:ext cx="9144000" cy="5909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Рекомендуемые комплекты одежды, белья и обуви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для выдачи пострадавшему населению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591498"/>
          <a:ext cx="8643999" cy="2194560"/>
        </p:xfrm>
        <a:graphic>
          <a:graphicData uri="http://schemas.openxmlformats.org/drawingml/2006/table">
            <a:tbl>
              <a:tblPr/>
              <a:tblGrid>
                <a:gridCol w="636198"/>
                <a:gridCol w="4667758"/>
                <a:gridCol w="1855003"/>
                <a:gridCol w="1485040"/>
              </a:tblGrid>
              <a:tr h="42062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N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6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Наименование предметов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Единицы измерения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Количество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Миска глубокая металлическая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шт./чел.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Ложка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-"-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Кружка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-"-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Ведро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на 10 чел.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Чайник металлический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-"-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Мыло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г/чел./мес.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200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Моющие средства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-"-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500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312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Постельные принадлежности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компл./чел.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0" y="59272"/>
            <a:ext cx="91440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Нормы обеспечения населения предметами первой необходимости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2988230"/>
            <a:ext cx="914400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Нормы обеспечения населения водой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3499888"/>
          <a:ext cx="8572560" cy="3072384"/>
        </p:xfrm>
        <a:graphic>
          <a:graphicData uri="http://schemas.openxmlformats.org/drawingml/2006/table">
            <a:tbl>
              <a:tblPr/>
              <a:tblGrid>
                <a:gridCol w="500066"/>
                <a:gridCol w="5143536"/>
                <a:gridCol w="1571636"/>
                <a:gridCol w="1357322"/>
              </a:tblGrid>
              <a:tr h="400556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N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6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Виды водопотребления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Единицы измерения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Количество</a:t>
                      </a:r>
                      <a:endParaRPr lang="ru-RU" sz="16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Питье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л/чел., сут.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2,5/5,0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Приготовление пищи, умывание, в том числе: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-"-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7,5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18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 приготовление пищи и мытье кухонной посуды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-"-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3,5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18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 мытье индивидуальной посуды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-"-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1,0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184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ru-RU" sz="16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 мытье лица и рук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-"-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3,0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74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Удовлетворение санитарно-гигиенических потребностей человека и обеспечение санитарно-гигиенического состояния помещений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-"-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21,0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Выпечка хлеба и хлебопродуктов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л/кг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1,0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Прачечные, химчистки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-"-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40,0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Для медицинских организаций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л/чел., в сут.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50,0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37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Полная санобработка людей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л/чел.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45,0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-2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Исполнительными органами государственной власти Воронежской области, создающими и содержащими резервы, определяющими технические условия на закупку материальных ресурсов для формирования резервов  являются:</a:t>
            </a:r>
            <a:endParaRPr lang="ru-RU" sz="1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805" y="1125203"/>
            <a:ext cx="3420000" cy="794064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строительным и горюче-смазочным материалам, специальным средствам и СИЗ 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1116000"/>
            <a:ext cx="5220000" cy="560153"/>
          </a:xfrm>
          <a:prstGeom prst="rect">
            <a:avLst/>
          </a:prstGeom>
          <a:solidFill>
            <a:srgbClr val="E8FFD1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департамент промышленности и транспорта ВО и управление лесного хозяйства ВО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000" y="2016551"/>
            <a:ext cx="3420000" cy="326243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продовольствию 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1785926"/>
            <a:ext cx="5220000" cy="794064"/>
          </a:xfrm>
          <a:prstGeom prst="rect">
            <a:avLst/>
          </a:prstGeom>
          <a:solidFill>
            <a:srgbClr val="E8FFD1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департамент аграрной политики ВО и департамент по развитию предпринимательства и потребительского рынка ВО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000" y="2706374"/>
            <a:ext cx="3420000" cy="794064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вещевому имуществу и предметам первой необходимости 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86182" y="2700562"/>
            <a:ext cx="5220000" cy="794064"/>
          </a:xfrm>
          <a:prstGeom prst="rect">
            <a:avLst/>
          </a:prstGeom>
          <a:solidFill>
            <a:srgbClr val="E8FFD1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департамент по развитию предпринимательства и потребительского рынка ВО и департамент промышленности и транспорта ВО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000" y="3654665"/>
            <a:ext cx="3420000" cy="560153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медицинскому имуществу и медикаментам 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86182" y="3757050"/>
            <a:ext cx="5220000" cy="326243"/>
          </a:xfrm>
          <a:prstGeom prst="rect">
            <a:avLst/>
          </a:prstGeom>
          <a:solidFill>
            <a:srgbClr val="E8FFD1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департамент здравоохранения ВО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000" y="4297607"/>
            <a:ext cx="3420000" cy="560153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дорожно-строительным материалам 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86182" y="4286256"/>
            <a:ext cx="5220000" cy="560153"/>
          </a:xfrm>
          <a:prstGeom prst="rect">
            <a:avLst/>
          </a:prstGeom>
          <a:solidFill>
            <a:srgbClr val="E8FFD1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управление автомобильных дорог и дорожной деятельности ВО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000" y="5000636"/>
            <a:ext cx="3420000" cy="1027974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материалам и конструкциям для ремонта объектов ЖКХ, в том числе кабельно-проводниковой продукции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86182" y="5220562"/>
            <a:ext cx="5220000" cy="560153"/>
          </a:xfrm>
          <a:prstGeom prst="rect">
            <a:avLst/>
          </a:prstGeom>
          <a:solidFill>
            <a:srgbClr val="E8FFD1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управление жилищно-коммунального хозяйства и энергетики ВО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000" y="6154995"/>
            <a:ext cx="3420000" cy="560153"/>
          </a:xfrm>
          <a:prstGeom prst="rect">
            <a:avLst/>
          </a:prstGeom>
          <a:solidFill>
            <a:srgbClr val="FFFFCC"/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 средствам тушения лесных пожаров 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86182" y="6264000"/>
            <a:ext cx="5220000" cy="326243"/>
          </a:xfrm>
          <a:prstGeom prst="rect">
            <a:avLst/>
          </a:prstGeom>
          <a:solidFill>
            <a:srgbClr val="E8FFD1"/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управление лесного хозяйства ВО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Прямая со стрелкой 18"/>
          <p:cNvCxnSpPr>
            <a:stCxn id="4" idx="3"/>
            <a:endCxn id="5" idx="1"/>
          </p:cNvCxnSpPr>
          <p:nvPr/>
        </p:nvCxnSpPr>
        <p:spPr>
          <a:xfrm flipV="1">
            <a:off x="3455805" y="1395870"/>
            <a:ext cx="330200" cy="1263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6" idx="3"/>
            <a:endCxn id="7" idx="1"/>
          </p:cNvCxnSpPr>
          <p:nvPr/>
        </p:nvCxnSpPr>
        <p:spPr>
          <a:xfrm>
            <a:off x="3492000" y="2179673"/>
            <a:ext cx="294182" cy="32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8" idx="3"/>
            <a:endCxn id="9" idx="1"/>
          </p:cNvCxnSpPr>
          <p:nvPr/>
        </p:nvCxnSpPr>
        <p:spPr>
          <a:xfrm flipV="1">
            <a:off x="3492000" y="3097594"/>
            <a:ext cx="294182" cy="58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0" idx="3"/>
            <a:endCxn id="11" idx="1"/>
          </p:cNvCxnSpPr>
          <p:nvPr/>
        </p:nvCxnSpPr>
        <p:spPr>
          <a:xfrm flipV="1">
            <a:off x="3492000" y="3920172"/>
            <a:ext cx="294182" cy="14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2" idx="3"/>
            <a:endCxn id="13" idx="1"/>
          </p:cNvCxnSpPr>
          <p:nvPr/>
        </p:nvCxnSpPr>
        <p:spPr>
          <a:xfrm flipV="1">
            <a:off x="3492000" y="4566333"/>
            <a:ext cx="294182" cy="113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4" idx="3"/>
            <a:endCxn id="15" idx="1"/>
          </p:cNvCxnSpPr>
          <p:nvPr/>
        </p:nvCxnSpPr>
        <p:spPr>
          <a:xfrm flipV="1">
            <a:off x="3492000" y="5500639"/>
            <a:ext cx="294182" cy="139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6" idx="3"/>
            <a:endCxn id="17" idx="1"/>
          </p:cNvCxnSpPr>
          <p:nvPr/>
        </p:nvCxnSpPr>
        <p:spPr>
          <a:xfrm flipV="1">
            <a:off x="3492000" y="6427122"/>
            <a:ext cx="294182" cy="79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81280" y="0"/>
            <a:ext cx="8919845" cy="1250315"/>
          </a:xfrm>
          <a:prstGeom prst="downArrowCallout">
            <a:avLst>
              <a:gd name="adj1" fmla="val 147310"/>
              <a:gd name="adj2" fmla="val 196327"/>
              <a:gd name="adj3" fmla="val 16258"/>
              <a:gd name="adj4" fmla="val 68904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>
              <a:lnSpc>
                <a:spcPct val="90000"/>
              </a:lnSpc>
              <a:defRPr/>
            </a:pPr>
            <a:endParaRPr lang="ru-RU" sz="1800" b="1" dirty="0">
              <a:solidFill>
                <a:srgbClr val="C00000"/>
              </a:solidFill>
              <a:latin typeface="Ariac" pitchFamily="34" charset="0"/>
              <a:cs typeface="Times New Roman" panose="02020603050405020304" pitchFamily="18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endParaRPr lang="ru-RU" sz="1800" b="1" dirty="0">
              <a:solidFill>
                <a:srgbClr val="C00000"/>
              </a:solidFill>
              <a:latin typeface="Ariac" pitchFamily="34" charset="0"/>
              <a:cs typeface="Times New Roman" panose="02020603050405020304" pitchFamily="18" charset="0"/>
            </a:endParaRPr>
          </a:p>
          <a:p>
            <a:pPr algn="ctr" eaLnBrk="0" hangingPunct="0"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Приказ МЧС России от </a:t>
            </a: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1.10.2014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№ </a:t>
            </a: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543 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«Об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утверждении Положения об организации обеспечения </a:t>
            </a: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населения </a:t>
            </a:r>
            <a:r>
              <a:rPr lang="ru-RU" sz="18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СИЗ»</a:t>
            </a:r>
          </a:p>
          <a:p>
            <a:pPr algn="ctr" eaLnBrk="0" hangingPunct="0">
              <a:lnSpc>
                <a:spcPct val="90000"/>
              </a:lnSpc>
              <a:defRPr/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(в нов. ред. от 31.07.2017) </a:t>
            </a:r>
            <a:endParaRPr lang="ru-RU" sz="1800" b="1" dirty="0">
              <a:solidFill>
                <a:srgbClr val="C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sz="1800" b="1" dirty="0">
                <a:solidFill>
                  <a:srgbClr val="C00000"/>
                </a:solidFill>
                <a:latin typeface="Ariac" pitchFamily="34" charset="0"/>
              </a:rPr>
              <a:t>	</a:t>
            </a:r>
          </a:p>
          <a:p>
            <a:pPr>
              <a:lnSpc>
                <a:spcPct val="90000"/>
              </a:lnSpc>
              <a:defRPr/>
            </a:pPr>
            <a:endParaRPr lang="ru-RU" sz="16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6525" y="1372870"/>
            <a:ext cx="8809355" cy="186182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населения СИЗ осуществляется:</a:t>
            </a:r>
          </a:p>
          <a:p>
            <a:pPr indent="268605" algn="just"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федеральными органами исполнительной власти – работников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этих органов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организаций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, находящихся в их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ведении;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268605" algn="just"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органами исполнительной власти субъектов РФ –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работников этих органов, работников ОМСУ и организаций, находящихся в их ведении соответственно,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также неработающего населения, проживающих на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территории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субъекта в пределах границ зон вокруг комплекса объектов по хранению и уничтожению ХО и </a:t>
            </a:r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радиационно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ядерно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химически  опасных  объектов.;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268605" algn="just"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  <a:defRPr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организациями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– работников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этих организаций. 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06" y="3357562"/>
          <a:ext cx="8929718" cy="326517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8929718"/>
              </a:tblGrid>
              <a:tr h="5608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Обеспечение населения ВО имуществом ГО (</a:t>
                      </a: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расп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Прав. ВО №</a:t>
                      </a: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162 от 25.03.2016)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252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Исполнительным органам государственной власти Воронежской области организовать обеспечение СИЗ работников этих органов и бюджетных организаций, находящихся в их ведении.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Казенному учреждению ВО "ГО, ЗН и ПБ организовать обеспечение СИЗ детей дошкольного возраста, обучающихся и неработающее население, проживающих на территории Воронежской области: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Управлению делами Воронежской области организовать обеспечение СИЗ работников структурных подразделений правительства Воронежской области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Рекомендовать главам администраций муниципальных районов и городских округов области организовать обеспечение СИЗ работников своих органов и созданных ими муниципальных предприятий и учреждений: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Рекомендовать руководителям организаций всех форм собственности. организовать обеспечение своих работников СИЗ</a:t>
                      </a:r>
                      <a:endParaRPr kumimoji="0" lang="ru-RU" sz="14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2000" marR="72000" marT="72000" marB="72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>
            <a:stCxn id="5" idx="2"/>
            <a:endCxn id="10" idx="0"/>
          </p:cNvCxnSpPr>
          <p:nvPr/>
        </p:nvCxnSpPr>
        <p:spPr>
          <a:xfrm rot="5400000">
            <a:off x="6140954" y="2747657"/>
            <a:ext cx="136268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4" idx="2"/>
            <a:endCxn id="11" idx="0"/>
          </p:cNvCxnSpPr>
          <p:nvPr/>
        </p:nvCxnSpPr>
        <p:spPr>
          <a:xfrm rot="16200000" flipH="1">
            <a:off x="270802" y="3938620"/>
            <a:ext cx="3796942" cy="5233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sp>
        <p:nvSpPr>
          <p:cNvPr id="3" name="Прямоугольник 2"/>
          <p:cNvSpPr>
            <a:spLocks noChangeAspect="1"/>
          </p:cNvSpPr>
          <p:nvPr/>
        </p:nvSpPr>
        <p:spPr>
          <a:xfrm>
            <a:off x="36000" y="-24"/>
            <a:ext cx="900000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Минздрава России от 15.02.2013 N 70н "Об утверждении требований к комплектации лекарственными препаратами и медицинскими изделиями комплекта индивидуального медицинского гражданской защиты для оказания первичной медико-санитарной помощи и первой помощи"</a:t>
            </a:r>
            <a:endParaRPr lang="ru-RU" sz="1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142984"/>
            <a:ext cx="3429024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КИМГЗ, которым обеспечивается личный состав формирований</a:t>
            </a:r>
            <a:endParaRPr lang="ru-RU" sz="1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1142984"/>
            <a:ext cx="3214710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КИМГЗ, которым обеспечивается население </a:t>
            </a:r>
            <a:endParaRPr lang="ru-RU" sz="1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2291356"/>
            <a:ext cx="2571768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взрослое население и дети в возрасте старше 12 лет</a:t>
            </a:r>
            <a:endParaRPr lang="ru-RU" sz="1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34934" y="2291356"/>
            <a:ext cx="1866222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дети в возрасте до 12 лет</a:t>
            </a:r>
            <a:endParaRPr lang="ru-RU" sz="18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3429000"/>
            <a:ext cx="4071966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проживающее или находящееся в районах:</a:t>
            </a:r>
          </a:p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возможного радиоактивного загрязнения (заражения);</a:t>
            </a:r>
          </a:p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возможного биологического загрязнения (заражения)</a:t>
            </a:r>
            <a:endParaRPr lang="ru-RU" sz="1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438" y="5863256"/>
            <a:ext cx="4248000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для выполнения им мероприятий по оказанию первой помощи пострадавшим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06" y="2192246"/>
            <a:ext cx="4214842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выполняющий задачи в районах:</a:t>
            </a:r>
          </a:p>
          <a:p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возможного химического загрязнения (заражения);</a:t>
            </a:r>
          </a:p>
          <a:p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возможных пожаров;</a:t>
            </a:r>
          </a:p>
          <a:p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возможного радиоактивного загрязнения (заражения);</a:t>
            </a:r>
          </a:p>
          <a:p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возможного биологического загрязнения (заражения);</a:t>
            </a:r>
            <a:endParaRPr lang="ru-RU" sz="1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06" y="4586125"/>
            <a:ext cx="4214842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 его привлечении для проведения контртеррористической операции и в военное время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Прямая со стрелкой 18"/>
          <p:cNvCxnSpPr>
            <a:stCxn id="8" idx="0"/>
          </p:cNvCxnSpPr>
          <p:nvPr/>
        </p:nvCxnSpPr>
        <p:spPr>
          <a:xfrm rot="5400000" flipH="1" flipV="1">
            <a:off x="5819483" y="2038641"/>
            <a:ext cx="21967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9" idx="0"/>
          </p:cNvCxnSpPr>
          <p:nvPr/>
        </p:nvCxnSpPr>
        <p:spPr>
          <a:xfrm rot="16200000" flipV="1">
            <a:off x="7781821" y="2005131"/>
            <a:ext cx="219678" cy="3527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D:\ТОМ\загрузки\komplekt_kimgz__po_prikazu_70n_.jpg"/>
          <p:cNvPicPr>
            <a:picLocks noChangeAspect="1" noChangeArrowheads="1"/>
          </p:cNvPicPr>
          <p:nvPr/>
        </p:nvPicPr>
        <p:blipFill>
          <a:blip r:embed="rId2" cstate="print"/>
          <a:srcRect l="18898" t="3150" r="19370" b="3150"/>
          <a:stretch>
            <a:fillRect/>
          </a:stretch>
        </p:blipFill>
        <p:spPr bwMode="auto">
          <a:xfrm>
            <a:off x="4702497" y="5217332"/>
            <a:ext cx="1441139" cy="1640692"/>
          </a:xfrm>
          <a:prstGeom prst="rect">
            <a:avLst/>
          </a:prstGeom>
          <a:noFill/>
        </p:spPr>
      </p:pic>
      <p:pic>
        <p:nvPicPr>
          <p:cNvPr id="1027" name="Picture 3" descr="D:\ТОМ\загрузки\komplekt_kimgz__po_prikazu_70n_open.jpg"/>
          <p:cNvPicPr>
            <a:picLocks noChangeAspect="1" noChangeArrowheads="1"/>
          </p:cNvPicPr>
          <p:nvPr/>
        </p:nvPicPr>
        <p:blipFill>
          <a:blip r:embed="rId3" cstate="print"/>
          <a:srcRect l="7087" t="7559" r="5197" b="6929"/>
          <a:stretch>
            <a:fillRect/>
          </a:stretch>
        </p:blipFill>
        <p:spPr bwMode="auto">
          <a:xfrm>
            <a:off x="6429388" y="5286388"/>
            <a:ext cx="2149506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-2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 Минздрава России от 08.02.2013 N 61н "Об утверждении требований к комплектации медицинскими изделиями укладки санитарной сумки для оказания первой помощи подразделениями сил гражданской обороны"</a:t>
            </a:r>
            <a:endParaRPr lang="ru-RU" sz="1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1" y="1000108"/>
          <a:ext cx="9144000" cy="5760720"/>
        </p:xfrm>
        <a:graphic>
          <a:graphicData uri="http://schemas.openxmlformats.org/drawingml/2006/table">
            <a:tbl>
              <a:tblPr/>
              <a:tblGrid>
                <a:gridCol w="428597"/>
                <a:gridCol w="5214974"/>
                <a:gridCol w="2428892"/>
                <a:gridCol w="1071537"/>
              </a:tblGrid>
              <a:tr h="3317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N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Наименование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медицинских  изделий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 Форма выпуска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(размер)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Кол-во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менее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 1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Медицинские изделия для временной остановки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наружного</a:t>
                      </a:r>
                      <a:r>
                        <a:rPr lang="ru-RU" sz="1400" b="1" baseline="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кровотечения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 наложения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повязок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58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1.1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Бинт марлевый медицинский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стерильный    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10 см  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1.2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Бинт марлевый медицинский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стерильный    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7 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14 см  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1.3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Бинт марлевый медицинский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нестерильный  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м x 5 см   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1.4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Жгут кровоостанавливающий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Матерчато-эластичный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1.5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Лейкопластырь бактерицидный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1,9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7,2 см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1.6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Лейкопластырь рулонный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2 см x 5 м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1.7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Пакет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перевязочный</a:t>
                      </a:r>
                      <a:r>
                        <a:rPr lang="ru-RU" sz="1400" b="1" baseline="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медицинский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стерильный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7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1.8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Салфетка антисептическая из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нетканого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материала с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перекисью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водорода   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12,5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11,0 см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1.9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Салфетка марлевая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медицинская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стерильная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14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16 см, N 10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1.10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Салфетка марлевая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медицинская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стерильная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45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29 см, N 5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7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1.11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Средство перевязочное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гелевое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для инфицированных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ран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стерильное с 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антимикробным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обезболивающим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действием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салфетка, не менее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20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24 см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76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1.12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Средство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перевязочное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гемостатическое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стерильное на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основе цеолитов или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алюмосиликатов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кальция и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натрия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или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гидросиликата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кальция       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50 г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7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1.13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Средство перевязочное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гидрогелевое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противоожоговое</a:t>
                      </a:r>
                      <a:r>
                        <a:rPr lang="ru-RU" sz="1400" b="1" baseline="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стерильное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 охлаждающим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 обезболивающим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действием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салфетка, не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менее 20 см 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24 см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 2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Медицинские изделия для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проведения</a:t>
                      </a:r>
                      <a:r>
                        <a:rPr lang="ru-RU" sz="1400" b="1" baseline="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сердечно-легочной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реанимации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7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2.1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Устройство для проведения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искусственного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дыхания "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рот-устройство-рот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"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одноразовое</a:t>
                      </a:r>
                      <a:r>
                        <a:rPr lang="ru-RU" sz="1400" b="1" baseline="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пленочное     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 шт.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69630"/>
          <a:ext cx="9144000" cy="5974080"/>
        </p:xfrm>
        <a:graphic>
          <a:graphicData uri="http://schemas.openxmlformats.org/drawingml/2006/table">
            <a:tbl>
              <a:tblPr/>
              <a:tblGrid>
                <a:gridCol w="428597"/>
                <a:gridCol w="4857815"/>
                <a:gridCol w="2428892"/>
                <a:gridCol w="1428696"/>
              </a:tblGrid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 3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Медицинские изделия для проведения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иммобилизации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3.1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Повязка разгружающая для 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верхней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конечности   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 4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Медицинские изделия для местного охлаждения                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4.1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Пакет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гипотермический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 5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Прочие медицинские изделия                                 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5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5.1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Маска медицинская 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нестерильная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трехслойная из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нетканого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материала с 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резинками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или с завязками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0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5.2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Ножницы для разрезания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повязок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 Листеру   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 дополнительным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элементом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для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быстрого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разрыва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повязок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5.3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Очки или экран защитный для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глаз          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5.4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Перчатки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медицинские нестерильные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смотровые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M    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20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пар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5.5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Покрывало спасательное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изотермическое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150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200 см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5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5.6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Салфетка антисептическая из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нетканого материала спиртовая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менее 12,5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11,0 см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20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5.7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Салфетка из нетканого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материала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раствором аммиака       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12,5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11,0 см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 6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Прочие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средства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6.1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Английская булавка стальная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со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спиралью           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38 мм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10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53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6.2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Блок бумажных бланков 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30 листов,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размер не менее A7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6.3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Карандаш              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6.4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Маркер перманентный черного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цвета         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6.5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Мешок полиэтиленовый с 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зажимом       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менее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20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см </a:t>
                      </a:r>
                      <a:r>
                        <a:rPr lang="ru-RU" sz="14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x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25 см 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90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6.6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Рекомендации с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пиктограммами по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использованию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медицинских изделий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укладки для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оказания первой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помощи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санитарной сумки                 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0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6.7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Санитарная сумка      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шт.      </a:t>
                      </a: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214290"/>
          <a:ext cx="9144000" cy="42672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428597"/>
                <a:gridCol w="4857783"/>
                <a:gridCol w="2428892"/>
                <a:gridCol w="1428728"/>
              </a:tblGrid>
              <a:tr h="3317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N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400" b="1" dirty="0" err="1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Наименование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медицинских  изделий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 Форма выпуска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(размер)      </a:t>
                      </a:r>
                      <a:endParaRPr lang="ru-RU" sz="14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Кол-во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400" b="1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не </a:t>
                      </a:r>
                      <a:r>
                        <a:rPr lang="ru-RU" sz="14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менее      </a:t>
                      </a:r>
                    </a:p>
                  </a:txBody>
                  <a:tcPr marL="15776" marR="157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pic>
        <p:nvPicPr>
          <p:cNvPr id="5" name="Picture 2" descr="ipp11_7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105" y="780415"/>
            <a:ext cx="7139305" cy="474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28794" y="5786454"/>
            <a:ext cx="16236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ИПП-11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pic>
        <p:nvPicPr>
          <p:cNvPr id="3" name="Рисунок 2" descr="Пакет перевязочный индивидуальный ППИ-АВ3">
            <a:hlinkClick r:id="rId2" tgtFrame="&quot;_blank&quot;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357562"/>
            <a:ext cx="4198631" cy="3196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ТОМ\загрузки\i243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4661751" cy="27860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57818" y="642918"/>
            <a:ext cx="1157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ППИ-1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488" y="5857892"/>
            <a:ext cx="16530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ППИ АВ-3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G:\ГОиЧС\плакаты\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694" t="26934" r="47455" b="51505"/>
          <a:stretch>
            <a:fillRect/>
          </a:stretch>
        </p:blipFill>
        <p:spPr bwMode="auto">
          <a:xfrm>
            <a:off x="71406" y="3071810"/>
            <a:ext cx="4554140" cy="1716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  <p:pic>
        <p:nvPicPr>
          <p:cNvPr id="3" name="Рисунок 2" descr="http://www.atompharm.ru/files/products/potassium_iodide_diagram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0" y="357166"/>
            <a:ext cx="9060905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06" y="3071810"/>
            <a:ext cx="5500726" cy="3571900"/>
          </a:xfrm>
          <a:prstGeom prst="roundRect">
            <a:avLst>
              <a:gd name="adj" fmla="val 11742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Запасы </a:t>
            </a:r>
            <a:r>
              <a:rPr lang="ru-RU" sz="19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предназначены </a:t>
            </a:r>
            <a:r>
              <a:rPr lang="ru-RU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первоочередного </a:t>
            </a:r>
            <a:r>
              <a:rPr lang="ru-RU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обеспечения </a:t>
            </a:r>
            <a:r>
              <a:rPr lang="ru-RU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населения,</a:t>
            </a:r>
            <a:r>
              <a:rPr lang="ru-RU" sz="2000" dirty="0" smtClean="0"/>
              <a:t> </a:t>
            </a:r>
            <a:r>
              <a:rPr lang="ru-RU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пострадавшего при военных конфликтах или вследствие этих конфликтов, оснащения спасательных </a:t>
            </a:r>
            <a:r>
              <a:rPr lang="ru-RU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воинских формирований </a:t>
            </a:r>
            <a:r>
              <a:rPr lang="ru-RU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МЧС России, </a:t>
            </a:r>
            <a:r>
              <a:rPr lang="ru-RU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АСФ и СС при проведении АСДНР в случае возникновения </a:t>
            </a:r>
            <a:r>
              <a:rPr lang="ru-RU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опасности при </a:t>
            </a:r>
            <a:r>
              <a:rPr lang="ru-RU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военных </a:t>
            </a:r>
            <a:r>
              <a:rPr lang="ru-RU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конфликтах </a:t>
            </a:r>
            <a:r>
              <a:rPr lang="ru-RU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вследствие этих </a:t>
            </a:r>
            <a:r>
              <a:rPr lang="ru-RU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конфликтов, </a:t>
            </a:r>
            <a:r>
              <a:rPr lang="ru-RU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также при возникновении ЧС </a:t>
            </a:r>
            <a:r>
              <a:rPr lang="ru-RU" sz="19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 и Т </a:t>
            </a:r>
            <a:r>
              <a:rPr lang="ru-RU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86446" y="3429000"/>
            <a:ext cx="3143272" cy="28574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Запасы    материально-технических средств; </a:t>
            </a:r>
          </a:p>
          <a:p>
            <a:pPr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Запасы продовольственных средств;</a:t>
            </a:r>
          </a:p>
          <a:p>
            <a:pPr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Запасы  медицинских средств; </a:t>
            </a:r>
          </a:p>
          <a:p>
            <a:pPr>
              <a:defRPr/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Запасы  иных средств.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1714488"/>
            <a:ext cx="8572560" cy="128588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РФ </a:t>
            </a:r>
            <a:r>
              <a:rPr lang="ru-RU" sz="18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27.04.2000 </a:t>
            </a:r>
            <a:r>
              <a:rPr lang="ru-RU" sz="18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№ 379  </a:t>
            </a:r>
            <a:endParaRPr lang="ru-RU" sz="1800" b="1" i="1" dirty="0" smtClean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8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8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18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накоплении, хранении и использовании в целях гражданской обороны запасов материально-технических, продовольственных, медицинских и иных </a:t>
            </a:r>
            <a:r>
              <a:rPr lang="ru-RU" sz="1800" b="1" i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средств»</a:t>
            </a:r>
            <a:endParaRPr lang="ru-RU" sz="1800" b="1" i="1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3995" y="7620"/>
            <a:ext cx="86442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ФЗ от </a:t>
            </a:r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12.02.1998 № 28-ФЗ 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 </a:t>
            </a:r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гражданской 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обороне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8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федеральные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органы исполнительной власти, органы исполнительной власти субъектов РФ, органы местного самоуправления и организации </a:t>
            </a:r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создают и содержат в целях гражданской обороны запасы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материально-технических, продовольственных, медицинских и иных средств.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2594" y="285752"/>
            <a:ext cx="9000000" cy="1200329"/>
          </a:xfrm>
          <a:prstGeom prst="rect">
            <a:avLst/>
          </a:prstGeom>
          <a:solidFill>
            <a:srgbClr val="FFFFCC"/>
          </a:solidFill>
          <a:ln w="38100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992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Основной задачей хранения запасов (резервов) является обеспечение их количественной и качественной сохранности в течение всего периода хранения, а также обеспечение постоянной готовности к быстрой выдаче по предназначению.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72594" y="1714488"/>
            <a:ext cx="9000000" cy="2585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992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 все виды запасов (резервов) устанавливаются сроки хранения.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992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Под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сроком хранения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понимается период, в течение которого тот или иной вид материальных ресурсов, хранящихся в условиях, предусмотренных конструкторской документацией, отвечает установленным техническим требованиям.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9920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Под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гарантийным сроком хранения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понимается период, в течение которого организация-поставщик гарантирует исправность изделий при соблюдении правил их хранения. До истечения установленных гарантийных сроков хранения проводится контроль качества изделий.</a:t>
            </a: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72594" y="4463015"/>
            <a:ext cx="9000000" cy="132343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992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 случае утраты или порчи запасов (резервов), в результате несоблюдения необходимых условий при хранении, восполнение их производится за счет средств объектов, осуществляющих хранение этих материальных ресурсов.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1406" y="5957848"/>
            <a:ext cx="9000000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450850" algn="ctr">
              <a:tabLst>
                <a:tab pos="629920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Руководители объектов, на которых размещаются запасы (резервы), несут ответственность за их сохранность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45" algn="ctr"/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к размещению и хранению </a:t>
            </a:r>
          </a:p>
          <a:p>
            <a:pPr indent="360045" algn="ctr"/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 радиационной и химической защиты</a:t>
            </a:r>
            <a:endParaRPr lang="ru-RU" sz="1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06" y="714356"/>
            <a:ext cx="9000000" cy="1077218"/>
          </a:xfrm>
          <a:prstGeom prst="rect">
            <a:avLst/>
          </a:prstGeom>
          <a:solidFill>
            <a:srgbClr val="DDF2FF"/>
          </a:solidFill>
          <a:ln w="38100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6004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Средства радиационной и химической защиты должны размещаться в оборудованных складских помещениях в заводской упаковке – ящиках, складируемых в штабеля крышками вверх, маркировкой на боковых стенках в сторону прохода.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1406" y="1883623"/>
            <a:ext cx="9000000" cy="830997"/>
          </a:xfrm>
          <a:prstGeom prst="rect">
            <a:avLst/>
          </a:prstGeom>
          <a:solidFill>
            <a:srgbClr val="DDF2FF"/>
          </a:solidFill>
          <a:ln w="38100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6004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Средства радиационной и химической защиты в хранилище должны размещаться по видам, модификации, целевому назначению, партиям, срокам изготовления и консервации.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-32" y="5572140"/>
            <a:ext cx="9144000" cy="1077218"/>
          </a:xfrm>
          <a:prstGeom prst="rect">
            <a:avLst/>
          </a:prstGeom>
          <a:solidFill>
            <a:srgbClr val="FFFFCC"/>
          </a:solidFill>
          <a:ln w="38100">
            <a:solidFill>
              <a:srgbClr val="C00000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6004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Списанные средства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радиационной и химической защиты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размещаются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на складе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отдельных местах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штабелях, обеспечивающих их количественную и качественную сохранность и защищенных от попадания атмосферных осадков. При этом на стеллажные ярлыки наносится надпись "Списанное".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1406" y="3541944"/>
            <a:ext cx="9000000" cy="1815882"/>
          </a:xfrm>
          <a:prstGeom prst="rect">
            <a:avLst/>
          </a:prstGeom>
          <a:solidFill>
            <a:srgbClr val="DDF2FF"/>
          </a:solidFill>
          <a:ln w="38100">
            <a:solidFill>
              <a:schemeClr val="accent1"/>
            </a:solidFill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360045" algn="just"/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Оптимальными условиями хранения средств радиационной и химической защиты являются: температура окружающей среды от +5 С</a:t>
            </a:r>
            <a:r>
              <a:rPr kumimoji="0" lang="ru-RU" sz="1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0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до +15 С</a:t>
            </a:r>
            <a:r>
              <a:rPr kumimoji="0" lang="ru-RU" sz="1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0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 перепад температуры не более 5 С</a:t>
            </a:r>
            <a:r>
              <a:rPr kumimoji="0" lang="ru-RU" sz="1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0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 сутки; относительная влажность воздуха 40-55%; отсутствие осадков и конденсации влаги, прямой солнечной радиации; отсутствие в воздухе пыли, песка, коррозионно-активных веществ, а также биологических вредителей (грызуны, насекомые, микроорганизмы</a:t>
            </a:r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). В складских помещениях должен осуществляться контроль за температурой и влажностью воздуха.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06" y="2844225"/>
            <a:ext cx="9000000" cy="584775"/>
          </a:xfrm>
          <a:prstGeom prst="rect">
            <a:avLst/>
          </a:prstGeom>
          <a:solidFill>
            <a:srgbClr val="DDF2FF"/>
          </a:solidFill>
          <a:ln w="38100">
            <a:solidFill>
              <a:schemeClr val="accent1"/>
            </a:solidFill>
          </a:ln>
        </p:spPr>
        <p:txBody>
          <a:bodyPr wrap="square" anchor="ctr">
            <a:spAutoFit/>
          </a:bodyPr>
          <a:lstStyle/>
          <a:p>
            <a:pPr indent="360045" algn="just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Штабеля должны размещаться на подкладках, высота которых над полом должна быть не менее 0,25 м. При этом ширина штабелей должна составлять 2 ящика.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314" y="785794"/>
          <a:ext cx="8786842" cy="5047488"/>
        </p:xfrm>
        <a:graphic>
          <a:graphicData uri="http://schemas.openxmlformats.org/drawingml/2006/table">
            <a:tbl>
              <a:tblPr/>
              <a:tblGrid>
                <a:gridCol w="2571736"/>
                <a:gridCol w="1937671"/>
                <a:gridCol w="4277435"/>
              </a:tblGrid>
              <a:tr h="70678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имущества</a:t>
                      </a:r>
                    </a:p>
                  </a:txBody>
                  <a:tcPr marL="66261" marR="66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Периодичность осмотра при хранении,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от партии</a:t>
                      </a:r>
                    </a:p>
                  </a:txBody>
                  <a:tcPr marL="66261" marR="66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Периодичность лабораторных испытаний, проверок и количество образцов, отбираемых от заводской партии для контроля</a:t>
                      </a:r>
                    </a:p>
                  </a:txBody>
                  <a:tcPr marL="66261" marR="6626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36870"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Фильтрующие противогазы (гражданские, детские).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Камеры защитные детские.</a:t>
                      </a:r>
                    </a:p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Дополнительные патроны (ДПГ-3)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Один раз в 2 года, 2 %, но не менее 2 ящиков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Первый раз – за 6 месяцев до истечения гарантийного срока хранения; второй раз через 5 лет после истечения гарантийного срока хранения и далее 1 раз в 2 года по 5 противогазов, дополнительных патронов и 2 камеры защитные детские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0087"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Приборы радиационной разведки и контроля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Один раз в год, 5 %, но не менее 2 ящиков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Один раз в 5 лет – поверка и консервация, 100% приборов, находящихся на хранении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83478"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Приборы химической разведки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Один раз в год, 5 %, но не менее 2 ящиков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Один раз в 5 лет – проверка </a:t>
                      </a:r>
                      <a:r>
                        <a:rPr lang="ru-RU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работо-способности</a:t>
                      </a: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(поверка), техническое обслуживание и замена комплектующих изделий, 100% приборов, находящихся на хранении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06783"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Индикаторные трубки (для приборов типа ВПХР)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Один раз в год, 20 шт. от партии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Первый раз – за 6 месяцев до истечения гарантийного срока хранения и далее 1 раз в год (индикаторные трубки ИТ-44 – 1 раз в 6 месяцев)</a:t>
                      </a:r>
                    </a:p>
                  </a:txBody>
                  <a:tcPr marL="66261" marR="662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7940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СРОКИ ПРОВЕДЕНИЯ ОСМОТРОВ, ЛАБОРАТОРНЫХ ИСПЫТАНИЙ, </a:t>
            </a:r>
          </a:p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ПОВЕРОК И ОБЪЕМЫ КОНТРОЛЯ ТЕХНИЧЕСКОГО (КАЧЕСТВЕННОГО) СОСТОЯНИЯ </a:t>
            </a:r>
          </a:p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СРЕДСТВ РАДИАЦИОННОЙ И ХИМИЧЕСКОЙ ЗАЩИТЫ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000" y="6007262"/>
            <a:ext cx="9072000" cy="707886"/>
          </a:xfrm>
          <a:prstGeom prst="rect">
            <a:avLst/>
          </a:prstGeom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Основанием для продления срока хранения запасов или их списания является акт периодических (лабораторных) испытаний (поверки).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069718" y="4098201"/>
            <a:ext cx="4860000" cy="830997"/>
          </a:xfrm>
          <a:prstGeom prst="rect">
            <a:avLst/>
          </a:prstGeom>
          <a:solidFill>
            <a:srgbClr val="FFE7FF"/>
          </a:solidFill>
          <a:ln>
            <a:solidFill>
              <a:schemeClr val="accent1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осуществляет обеспечение горючим техники, привлекаемой для выполнения мероприятий ГО  и  РСЧС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32" y="0"/>
            <a:ext cx="9144000" cy="40011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Силы ГО и РСЧС, предназначенные для материального обеспечения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000" y="494422"/>
            <a:ext cx="3240000" cy="720000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служба торговли и питания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000" y="2143116"/>
            <a:ext cx="3240000" cy="900000"/>
          </a:xfrm>
          <a:prstGeom prst="rect">
            <a:avLst/>
          </a:prstGeom>
          <a:solidFill>
            <a:srgbClr val="E8FFD1"/>
          </a:soli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служба материально-технического снабжения (МТС)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000" y="4071942"/>
            <a:ext cx="3240000" cy="900000"/>
          </a:xfrm>
          <a:prstGeom prst="rect">
            <a:avLst/>
          </a:prstGeom>
          <a:solidFill>
            <a:srgbClr val="FFE7FF"/>
          </a:soli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служба снабжения горючими и смазочными материалами (ГСМ)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000" y="5648942"/>
            <a:ext cx="3240000" cy="900000"/>
          </a:xfrm>
          <a:prstGeom prst="rect">
            <a:avLst/>
          </a:prstGeom>
          <a:solidFill>
            <a:srgbClr val="CCFFFF"/>
          </a:soli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ctr"/>
            <a:r>
              <a:rPr lang="ru-RU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служба водоснабжения (коммунально-техническая служба)</a:t>
            </a:r>
            <a:endParaRPr 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69718" y="428603"/>
            <a:ext cx="4860000" cy="1440000"/>
          </a:xfrm>
          <a:prstGeom prst="rect">
            <a:avLst/>
          </a:prstGeom>
          <a:solidFill>
            <a:srgbClr val="FFFFCC"/>
          </a:solidFill>
          <a:ln>
            <a:solidFill>
              <a:schemeClr val="accent1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предназначена для осуществления обеспечения формирований, эвакуируемого, пострадавшего населения, пораженных и пострадавших продовольствием, горячей пищей, а также обменными фондами одежды, обуви, белья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69718" y="2135701"/>
            <a:ext cx="4860000" cy="1814830"/>
          </a:xfrm>
          <a:prstGeom prst="rect">
            <a:avLst/>
          </a:prstGeom>
          <a:solidFill>
            <a:srgbClr val="E8FFD1"/>
          </a:soli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ea typeface="Times New Roman" panose="02020603050405020304"/>
                <a:cs typeface="Arial" panose="020B0604020202020204" pitchFamily="34" charset="0"/>
              </a:rPr>
              <a:t>расширяет и создает запасы материальных средств в безопасном районе, обеспечивает формирования и учреждения ГО специальной техникой, приборами, строительными материалами, топливом, материалами для простейших средств защиты и др. имуществом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69718" y="5566492"/>
            <a:ext cx="4860000" cy="1077218"/>
          </a:xfrm>
          <a:prstGeom prst="rect">
            <a:avLst/>
          </a:prstGeom>
          <a:solidFill>
            <a:srgbClr val="CCFFFF"/>
          </a:solidFill>
          <a:ln>
            <a:solidFill>
              <a:schemeClr val="accent1"/>
            </a:solidFill>
          </a:ln>
        </p:spPr>
        <p:txBody>
          <a:bodyPr anchor="ctr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предназначена для бесперебойного, полного, своевременного и качественного обеспечения пострадавшего населения, формирований и спасателей водой 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5" descr="j02790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928670"/>
            <a:ext cx="11525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j02155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184266"/>
            <a:ext cx="1738313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bd06857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9448" y="3071810"/>
            <a:ext cx="1066800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8" descr="j01874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78042" y="2786058"/>
            <a:ext cx="1179512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Group 213"/>
          <p:cNvGrpSpPr/>
          <p:nvPr/>
        </p:nvGrpSpPr>
        <p:grpSpPr bwMode="auto">
          <a:xfrm>
            <a:off x="2989261" y="6210300"/>
            <a:ext cx="1368425" cy="647700"/>
            <a:chOff x="521" y="2341"/>
            <a:chExt cx="862" cy="408"/>
          </a:xfrm>
        </p:grpSpPr>
        <p:sp>
          <p:nvSpPr>
            <p:cNvPr id="20" name="AutoShape 9"/>
            <p:cNvSpPr>
              <a:spLocks noChangeArrowheads="1"/>
            </p:cNvSpPr>
            <p:nvPr/>
          </p:nvSpPr>
          <p:spPr bwMode="auto">
            <a:xfrm>
              <a:off x="921" y="2384"/>
              <a:ext cx="462" cy="235"/>
            </a:xfrm>
            <a:prstGeom prst="roundRect">
              <a:avLst>
                <a:gd name="adj" fmla="val 41667"/>
              </a:avLst>
            </a:prstGeom>
            <a:gradFill rotWithShape="1">
              <a:gsLst>
                <a:gs pos="0">
                  <a:srgbClr val="185E5E"/>
                </a:gs>
                <a:gs pos="50000">
                  <a:srgbClr val="33CCCC"/>
                </a:gs>
                <a:gs pos="100000">
                  <a:srgbClr val="185E5E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Oval 10"/>
            <p:cNvSpPr>
              <a:spLocks noChangeArrowheads="1"/>
            </p:cNvSpPr>
            <p:nvPr/>
          </p:nvSpPr>
          <p:spPr bwMode="auto">
            <a:xfrm>
              <a:off x="659" y="2619"/>
              <a:ext cx="108" cy="130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Rectangle 15"/>
            <p:cNvSpPr>
              <a:spLocks noChangeArrowheads="1"/>
            </p:cNvSpPr>
            <p:nvPr/>
          </p:nvSpPr>
          <p:spPr bwMode="auto">
            <a:xfrm>
              <a:off x="1044" y="2341"/>
              <a:ext cx="108" cy="56"/>
            </a:xfrm>
            <a:prstGeom prst="rect">
              <a:avLst/>
            </a:prstGeom>
            <a:gradFill rotWithShape="1">
              <a:gsLst>
                <a:gs pos="0">
                  <a:srgbClr val="185E5E"/>
                </a:gs>
                <a:gs pos="50000">
                  <a:srgbClr val="33CCCC"/>
                </a:gs>
                <a:gs pos="100000">
                  <a:srgbClr val="185E5E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Oval 163"/>
            <p:cNvSpPr>
              <a:spLocks noChangeArrowheads="1"/>
            </p:cNvSpPr>
            <p:nvPr/>
          </p:nvSpPr>
          <p:spPr bwMode="auto">
            <a:xfrm>
              <a:off x="1094" y="2614"/>
              <a:ext cx="108" cy="130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Oval 164"/>
            <p:cNvSpPr>
              <a:spLocks noChangeArrowheads="1"/>
            </p:cNvSpPr>
            <p:nvPr/>
          </p:nvSpPr>
          <p:spPr bwMode="auto">
            <a:xfrm>
              <a:off x="1202" y="2614"/>
              <a:ext cx="108" cy="130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Freeform 211"/>
            <p:cNvSpPr/>
            <p:nvPr/>
          </p:nvSpPr>
          <p:spPr bwMode="auto">
            <a:xfrm>
              <a:off x="521" y="2341"/>
              <a:ext cx="409" cy="273"/>
            </a:xfrm>
            <a:custGeom>
              <a:avLst/>
              <a:gdLst>
                <a:gd name="T0" fmla="*/ 0 w 928"/>
                <a:gd name="T1" fmla="*/ 110 h 680"/>
                <a:gd name="T2" fmla="*/ 0 w 928"/>
                <a:gd name="T3" fmla="*/ 66 h 680"/>
                <a:gd name="T4" fmla="*/ 79 w 928"/>
                <a:gd name="T5" fmla="*/ 58 h 680"/>
                <a:gd name="T6" fmla="*/ 106 w 928"/>
                <a:gd name="T7" fmla="*/ 0 h 680"/>
                <a:gd name="T8" fmla="*/ 176 w 928"/>
                <a:gd name="T9" fmla="*/ 0 h 680"/>
                <a:gd name="T10" fmla="*/ 180 w 928"/>
                <a:gd name="T11" fmla="*/ 109 h 680"/>
                <a:gd name="T12" fmla="*/ 0 w 928"/>
                <a:gd name="T13" fmla="*/ 110 h 6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28"/>
                <a:gd name="T22" fmla="*/ 0 h 680"/>
                <a:gd name="T23" fmla="*/ 928 w 928"/>
                <a:gd name="T24" fmla="*/ 680 h 6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28" h="680">
                  <a:moveTo>
                    <a:pt x="0" y="680"/>
                  </a:moveTo>
                  <a:lnTo>
                    <a:pt x="0" y="408"/>
                  </a:lnTo>
                  <a:lnTo>
                    <a:pt x="409" y="362"/>
                  </a:lnTo>
                  <a:lnTo>
                    <a:pt x="545" y="0"/>
                  </a:lnTo>
                  <a:lnTo>
                    <a:pt x="908" y="0"/>
                  </a:lnTo>
                  <a:lnTo>
                    <a:pt x="928" y="677"/>
                  </a:lnTo>
                  <a:lnTo>
                    <a:pt x="0" y="680"/>
                  </a:lnTo>
                  <a:close/>
                </a:path>
              </a:pathLst>
            </a:custGeom>
            <a:gradFill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028" name="Picture 4" descr="D:\Documents and Settings\Грибанов\Рабочий стол\2. Тема 2.7, лекция - 1 час\i23.jpeg"/>
          <p:cNvPicPr>
            <a:picLocks noChangeAspect="1" noChangeArrowheads="1"/>
          </p:cNvPicPr>
          <p:nvPr/>
        </p:nvPicPr>
        <p:blipFill>
          <a:blip r:embed="rId6" cstate="print"/>
          <a:srcRect l="12598" t="7820" r="13858" b="10426"/>
          <a:stretch>
            <a:fillRect/>
          </a:stretch>
        </p:blipFill>
        <p:spPr bwMode="auto">
          <a:xfrm>
            <a:off x="2931715" y="4643446"/>
            <a:ext cx="1891368" cy="1016213"/>
          </a:xfrm>
          <a:prstGeom prst="rect">
            <a:avLst/>
          </a:prstGeom>
          <a:noFill/>
        </p:spPr>
      </p:pic>
      <p:sp>
        <p:nvSpPr>
          <p:cNvPr id="28" name="Text Box 284"/>
          <p:cNvSpPr txBox="1">
            <a:spLocks noChangeArrowheads="1"/>
          </p:cNvSpPr>
          <p:nvPr/>
        </p:nvSpPr>
        <p:spPr bwMode="auto">
          <a:xfrm>
            <a:off x="3714744" y="6286520"/>
            <a:ext cx="576262" cy="27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 rtl="0" fontAlgn="base">
              <a:spcBef>
                <a:spcPct val="50000"/>
              </a:spcBef>
              <a:spcAft>
                <a:spcPct val="0"/>
              </a:spcAft>
            </a:pPr>
            <a:r>
              <a:rPr lang="ru-RU" sz="1200" b="1" kern="1200" dirty="0">
                <a:latin typeface="Arial" panose="020B0604020202020204" pitchFamily="34" charset="0"/>
                <a:ea typeface="+mn-ea"/>
                <a:cs typeface="+mn-cs"/>
              </a:rPr>
              <a:t>вода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  <p:pic>
        <p:nvPicPr>
          <p:cNvPr id="3" name="Изображение 2" descr="spasibo-za-vnimanie-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2000" y="165883"/>
            <a:ext cx="1800000" cy="900000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5000"/>
              </a:lnSpc>
              <a:defRPr/>
            </a:pPr>
            <a:r>
              <a:rPr lang="ru-RU" sz="1600" b="1" dirty="0">
                <a:solidFill>
                  <a:srgbClr val="000099"/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Запасы материально-технических средств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2000" y="1129429"/>
            <a:ext cx="1800000" cy="900000"/>
          </a:xfrm>
          <a:prstGeom prst="roundRect">
            <a:avLst>
              <a:gd name="adj" fmla="val 19264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5000"/>
              </a:lnSpc>
              <a:defRPr/>
            </a:pPr>
            <a:r>
              <a:rPr lang="ru-RU" sz="1600" b="1" dirty="0">
                <a:solidFill>
                  <a:srgbClr val="000099"/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Запасы </a:t>
            </a:r>
            <a:r>
              <a:rPr lang="ru-RU" sz="1600" b="1" dirty="0" err="1" smtClean="0">
                <a:solidFill>
                  <a:srgbClr val="000099"/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продоволь-ственных</a:t>
            </a:r>
            <a:r>
              <a:rPr lang="ru-RU" sz="1600" b="1" dirty="0" smtClean="0">
                <a:solidFill>
                  <a:srgbClr val="000099"/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0099"/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средств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2000" y="3058255"/>
            <a:ext cx="1800000" cy="900000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5000"/>
              </a:lnSpc>
              <a:defRPr/>
            </a:pPr>
            <a:r>
              <a:rPr lang="ru-RU" sz="1600" b="1" dirty="0">
                <a:solidFill>
                  <a:srgbClr val="000099"/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Запасы </a:t>
            </a:r>
            <a:endParaRPr lang="ru-RU" sz="1600" b="1" dirty="0" smtClean="0">
              <a:solidFill>
                <a:srgbClr val="000099"/>
              </a:solidFill>
              <a:effectLst>
                <a:glow rad="63500">
                  <a:schemeClr val="accent4">
                    <a:lumMod val="60000"/>
                    <a:lumOff val="40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5000"/>
              </a:lnSpc>
              <a:defRPr/>
            </a:pPr>
            <a:r>
              <a:rPr lang="ru-RU" sz="1600" b="1" dirty="0" smtClean="0">
                <a:solidFill>
                  <a:srgbClr val="000099"/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иных </a:t>
            </a:r>
            <a:r>
              <a:rPr lang="ru-RU" sz="1600" b="1" dirty="0">
                <a:solidFill>
                  <a:srgbClr val="000099"/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средств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2000" y="2086817"/>
            <a:ext cx="1800000" cy="900000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95000"/>
              </a:lnSpc>
              <a:defRPr/>
            </a:pPr>
            <a:r>
              <a:rPr lang="ru-RU" sz="1600" b="1" dirty="0">
                <a:solidFill>
                  <a:srgbClr val="000099"/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Запасы </a:t>
            </a:r>
          </a:p>
          <a:p>
            <a:pPr algn="ctr">
              <a:lnSpc>
                <a:spcPct val="95000"/>
              </a:lnSpc>
              <a:defRPr/>
            </a:pPr>
            <a:r>
              <a:rPr lang="ru-RU" sz="1600" b="1" dirty="0">
                <a:solidFill>
                  <a:srgbClr val="000099"/>
                </a:solidFill>
                <a:effectLst>
                  <a:glow rad="63500">
                    <a:schemeClr val="accent4">
                      <a:lumMod val="60000"/>
                      <a:lumOff val="40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медицинских средств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81155" y="1129429"/>
            <a:ext cx="7020000" cy="900000"/>
          </a:xfrm>
          <a:prstGeom prst="rect">
            <a:avLst/>
          </a:prstGeom>
          <a:solidFill>
            <a:srgbClr val="FFFFCC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95000"/>
              </a:lnSpc>
              <a:defRPr/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крупы, мука, мясные, рыбные и растительные консервы, соль, сахар, чай и другие продукты.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981156" y="2086817"/>
            <a:ext cx="7020000" cy="900000"/>
          </a:xfrm>
          <a:prstGeom prst="rect">
            <a:avLst/>
          </a:prstGeom>
          <a:solidFill>
            <a:srgbClr val="FFFFCC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95000"/>
              </a:lnSpc>
              <a:defRPr/>
            </a:pP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Лекарственные препараты, медицинские изделия.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81156" y="3058255"/>
            <a:ext cx="7020000" cy="900000"/>
          </a:xfrm>
          <a:prstGeom prst="rect">
            <a:avLst/>
          </a:prstGeom>
          <a:solidFill>
            <a:srgbClr val="FFFFCC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95000"/>
              </a:lnSpc>
              <a:defRPr/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вещевое имущество, средства связи и оповещения, средства РХБ защиты, средства РХБ разведки и радиационного контроля, отдельные виды топлива, спички, табачные изделия, свечи и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др.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981156" y="165883"/>
            <a:ext cx="7020000" cy="900000"/>
          </a:xfrm>
          <a:prstGeom prst="rect">
            <a:avLst/>
          </a:prstGeom>
          <a:solidFill>
            <a:srgbClr val="FFFFCC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95000"/>
              </a:lnSpc>
              <a:defRPr/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специальная и автотранспортная техника, средства малой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механизации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приборы, оборудование и другие средства,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предусмотренные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табелями оснащения </a:t>
            </a:r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СВФ МЧС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РФ, АСФ и СС.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4058387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ФОИВ, ОИВ субъектов РФ, органы местного самоуправления и организации:</a:t>
            </a:r>
          </a:p>
          <a:p>
            <a:pPr indent="351155" algn="just"/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а)</a:t>
            </a:r>
            <a:r>
              <a:rPr lang="ru-RU" sz="18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определяют номенклатуру и объемы запасов исходя из их потребности в военное время для обеспечения населения, АСФ и спасательных служб;</a:t>
            </a:r>
          </a:p>
          <a:p>
            <a:pPr indent="351155" algn="just"/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б) </a:t>
            </a:r>
            <a:r>
              <a:rPr lang="ru-RU" sz="18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создают и содержат запасы;</a:t>
            </a:r>
          </a:p>
          <a:p>
            <a:pPr indent="351155" algn="just"/>
            <a:r>
              <a:rPr lang="ru-RU" sz="1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в) </a:t>
            </a:r>
            <a:r>
              <a:rPr lang="ru-RU" sz="18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осуществляют контроль за созданием, хранением и использованием запасов. </a:t>
            </a:r>
          </a:p>
          <a:p>
            <a:pPr algn="ctr"/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Номенклатура и объемы запасов определяются создающими их органами и организациями с учетом методических рекомендаций, разрабатываемых МЧС России совместно с Минэкономразвития РФ.</a:t>
            </a:r>
            <a:endParaRPr lang="ru-RU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5</a:t>
            </a:fld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642918"/>
          <a:ext cx="8715436" cy="6172200"/>
        </p:xfrm>
        <a:graphic>
          <a:graphicData uri="http://schemas.openxmlformats.org/drawingml/2006/table">
            <a:tbl>
              <a:tblPr/>
              <a:tblGrid>
                <a:gridCol w="626647"/>
                <a:gridCol w="8088789"/>
              </a:tblGrid>
              <a:tr h="22622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N</a:t>
                      </a: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endParaRPr lang="ru-RU" sz="18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Наименование материальных средств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Лодки десантные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Надувные плоты десантные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Надувные лодки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Шлюпки спасательные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Понтоны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Моторы лодочные подвесные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7.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Легкое водолазное снаряжение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8.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Воздушные изолирующие дыхательные аппараты с запасными баллонами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9.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Помпы (насосы) для откачки воды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10.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Тепловые пушки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11.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Пакеты перевязочные медицинские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12.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Аптечки индивидуальные (по ГОСТУ)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13.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Сумки санитарные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14.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Носилки санитарные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15.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Спасательные жилеты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16.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Спасательные круги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17.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Спасательные веревки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18.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индивидуальные медицинские гражданской защиты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331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19.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Укладки для оказания первой помощи со средствами перевязочными гемостатическими стерильными на основе цеолита, гидрогелевыми противоожоговыми стерильными на основе аллилоксиэтанола и др.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20.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Запасы иных средств</a:t>
                      </a:r>
                    </a:p>
                  </a:txBody>
                  <a:tcPr marL="36060" marR="3606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0" y="0"/>
            <a:ext cx="9144000" cy="622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68241" rIns="91440" bIns="0" numCol="1" anchor="ctr" anchorCtr="0" compatLnSpc="1">
            <a:spAutoFit/>
          </a:bodyPr>
          <a:lstStyle/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Рекомендуемая номенклатура запасов средств защиты населения  </a:t>
            </a:r>
          </a:p>
          <a:p>
            <a:pPr marL="0"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районах затопления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920132"/>
          <a:ext cx="8858312" cy="5486400"/>
        </p:xfrm>
        <a:graphic>
          <a:graphicData uri="http://schemas.openxmlformats.org/drawingml/2006/table">
            <a:tbl>
              <a:tblPr/>
              <a:tblGrid>
                <a:gridCol w="571504"/>
                <a:gridCol w="8286808"/>
              </a:tblGrid>
              <a:tr h="3399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N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endParaRPr lang="ru-RU" sz="18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26593" marR="265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Наименование материальных средств</a:t>
                      </a:r>
                    </a:p>
                  </a:txBody>
                  <a:tcPr marL="26593" marR="265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Противогазы гражданские фильтрующие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9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Дополнительные патроны к противогазам гражданским фильтрующим (при необходимости)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Респираторы универсальные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Изолирующие средства защиты органов дыхания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Средства индивидуальной защиты органов дыхания для детей дошкольного возраста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Средства индивидуальной защиты органов дыхания для обучающихся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9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7.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Камеры защитные детские или другие средства индивидуальной защиты детей до 1,5 лет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8.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Самоспасатели фильтрующие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9.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Защитные комплекты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10.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Костюмы легкие пылезащитные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9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11.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для защиты от воздействия поражающих факторов ядерного оружия (радиации, ЭМИ и т.д.), БТХВ, АХОВ, электромагнитного излучения и вредных факторов пожара.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12.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Изолирующие комплекты с вентилирующим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подкостюмным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пространством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0" y="20013"/>
            <a:ext cx="9144000" cy="622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68241" rIns="91440" bIns="0" numCol="1" anchor="ctr" anchorCtr="0" compatLnSpc="1"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Рекомендуемая номенклатура запасов средств защиты населения 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районах биологического, радиационного и химического заражения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40" y="107950"/>
          <a:ext cx="9149080" cy="6405245"/>
        </p:xfrm>
        <a:graphic>
          <a:graphicData uri="http://schemas.openxmlformats.org/drawingml/2006/table">
            <a:tbl>
              <a:tblPr/>
              <a:tblGrid>
                <a:gridCol w="372110"/>
                <a:gridCol w="8776970"/>
              </a:tblGrid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13.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Приборы радиационной разведки в комплекте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335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14.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Приборы химической разведки в комплекте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15.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Приборы биологической (бактериологической) разведки в комплекте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16.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Приборы дозиметрического контроля в комплекте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17.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Полевые химические лаборатории в комплекте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335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18.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Индикаторные трубки к приборам (при необходимости)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19.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Индивидуальные противохимические пакеты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035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20.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Дегазирующие, дезинфицирующие и дезактивирующие вещества и растворы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21.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индивидуальные медицинские гражданской защиты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22.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Индивидуальные медицинские аптечки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335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23.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Аптечки индивидуальные (по ГОСТУ)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24.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Радиопротекторы (Б-190, калия йодид, калий-железо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гексацианоферрат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и др.)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735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25.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Антидоты (атропин, калий-железо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гексацианоферрат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кальция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тринатрия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пентстат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карбоксим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налоксон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пеликсим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цинка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бисвинилимидазола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диацетат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и др.)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735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26.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Медикаменты для снятия проявлений первичной реакции на поражение (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лидокаин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ондансетрон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), средства перевязочные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гидрогелевые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противоожоговые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стерильные на основе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аллилоксиэтанола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и др.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735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27.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Укладки для оказания первой помощи со средствами перевязочными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гемостатическими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стерильными на основе цеолита,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гидрогелевыми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противоожоговыми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стерильными на основе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аллилоксиэтанола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и др.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28.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Запасы иных средств</a:t>
                      </a:r>
                    </a:p>
                  </a:txBody>
                  <a:tcPr marL="26593" marR="265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0" y="0"/>
            <a:ext cx="9144000" cy="622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68241" rIns="91440" bIns="0" numCol="1" anchor="ctr" anchorCtr="0" compatLnSpc="1"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Рекомендуемая номенклатура средств защиты населения 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районах ожидаемых пожаров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729854"/>
          <a:ext cx="8715436" cy="5760720"/>
        </p:xfrm>
        <a:graphic>
          <a:graphicData uri="http://schemas.openxmlformats.org/drawingml/2006/table">
            <a:tbl>
              <a:tblPr/>
              <a:tblGrid>
                <a:gridCol w="562257"/>
                <a:gridCol w="8153179"/>
              </a:tblGrid>
              <a:tr h="2707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N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</a:t>
                      </a:r>
                      <a:endParaRPr lang="ru-RU" sz="1800" b="1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35028" marR="350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Наименование материальных средств</a:t>
                      </a:r>
                    </a:p>
                  </a:txBody>
                  <a:tcPr marL="35028" marR="350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7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Насосы пожарные шестеренные навесные производительностью не менее 600 л/мин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Пожарные мотопомпы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Рукава пожарные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Огнетушители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Емкости для воды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6.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Аварийно-спасательный инструмент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7.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Электро (бензо) пилы с дополнительными цепями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8.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Ломы обыкновенные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9.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Механизмы тяговые монтажные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10.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Лебедки ручные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11.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Лопаты саперные, пехотные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12.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Лебедки рычажные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13.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Домкраты реечные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14.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Топоры плотничные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15.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Киркомотыги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16.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Спасательные веревки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17.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Каски защитные с ударно-прочным щитком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18.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защитной одежды пожарного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CF64A-2733-401F-AB4E-D6E3592B8C5E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357166"/>
          <a:ext cx="8715436" cy="4937760"/>
        </p:xfrm>
        <a:graphic>
          <a:graphicData uri="http://schemas.openxmlformats.org/drawingml/2006/table">
            <a:tbl>
              <a:tblPr/>
              <a:tblGrid>
                <a:gridCol w="562257"/>
                <a:gridCol w="8153179"/>
              </a:tblGrid>
              <a:tr h="4122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19.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для защиты от воздействия поражающих факторов ядерного оружия (радиации, ЭМИ и т.д.), БТХВ, АХОВ, электромагнитного излучения и вредных факторов пожара.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20.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Противогазы гражданские фильтрующие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7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21.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Дополнительные патроны к противогазам гражданским фильтрующим (при необходимости)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22.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Воздушные изолирующие дыхательные аппараты с запасными баллонами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23.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Самоспасатели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фильтрующие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24.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Самоспасатели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изолирующие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25.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Респираторы универсальные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26.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Защитные комплекты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27.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Комплекты индивидуальные медицинские гражданской защиты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2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28.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Укладки для оказания первой помощи со средствами перевязочными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гемостатическими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стерильными на основе цеолита,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гидрогелевыми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противоожоговыми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стерильными на основе </a:t>
                      </a:r>
                      <a:r>
                        <a:rPr lang="ru-RU" sz="1800" b="1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аллилоксиэтанола</a:t>
                      </a: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и др.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29.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Емкости для воды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30.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Запасы иных средств</a:t>
                      </a:r>
                    </a:p>
                  </a:txBody>
                  <a:tcPr marL="35028" marR="350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0" y="5500702"/>
            <a:ext cx="9143999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Примечание: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конструкция средств индивидуальной защиты и спасения населения в районах ожидаемых пожаров должна быть надежна и проста в эксплуатации, позволять их использование любым человеком без предварительной подготовки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8">
      <a:dk1>
        <a:srgbClr val="000000"/>
      </a:dk1>
      <a:lt1>
        <a:srgbClr val="00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0000"/>
        </a:dk1>
        <a:lt1>
          <a:srgbClr val="00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AA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</TotalTime>
  <Words>4635</Words>
  <Application>Microsoft Office PowerPoint</Application>
  <PresentationFormat>Экран (4:3)</PresentationFormat>
  <Paragraphs>974</Paragraphs>
  <Slides>34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Оформление по умолчанию</vt:lpstr>
      <vt:lpstr>1_Поток</vt:lpstr>
      <vt:lpstr>Слайд Microsoft Office PowerPoint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УМЦ</dc:creator>
  <cp:lastModifiedBy>SPEC GO</cp:lastModifiedBy>
  <cp:revision>673</cp:revision>
  <dcterms:created xsi:type="dcterms:W3CDTF">2113-01-01T00:00:00Z</dcterms:created>
  <dcterms:modified xsi:type="dcterms:W3CDTF">2023-03-14T06:18:13Z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1049-11.2.0.10017</vt:lpwstr>
  </property>
</Properties>
</file>